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 id="2147483708" r:id="rId9"/>
  </p:sldMasterIdLst>
  <p:notesMasterIdLst>
    <p:notesMasterId r:id="rId66"/>
  </p:notesMasterIdLst>
  <p:sldIdLst>
    <p:sldId id="342" r:id="rId10"/>
    <p:sldId id="1055" r:id="rId11"/>
    <p:sldId id="1071" r:id="rId12"/>
    <p:sldId id="2027" r:id="rId13"/>
    <p:sldId id="2028" r:id="rId14"/>
    <p:sldId id="610" r:id="rId15"/>
    <p:sldId id="611" r:id="rId16"/>
    <p:sldId id="612" r:id="rId17"/>
    <p:sldId id="613" r:id="rId18"/>
    <p:sldId id="617" r:id="rId19"/>
    <p:sldId id="618" r:id="rId20"/>
    <p:sldId id="1070" r:id="rId21"/>
    <p:sldId id="257" r:id="rId22"/>
    <p:sldId id="1056" r:id="rId23"/>
    <p:sldId id="259" r:id="rId24"/>
    <p:sldId id="261" r:id="rId25"/>
    <p:sldId id="262" r:id="rId26"/>
    <p:sldId id="264" r:id="rId27"/>
    <p:sldId id="276" r:id="rId28"/>
    <p:sldId id="265" r:id="rId29"/>
    <p:sldId id="266" r:id="rId30"/>
    <p:sldId id="267" r:id="rId31"/>
    <p:sldId id="268" r:id="rId32"/>
    <p:sldId id="474" r:id="rId33"/>
    <p:sldId id="272" r:id="rId34"/>
    <p:sldId id="271" r:id="rId35"/>
    <p:sldId id="275" r:id="rId36"/>
    <p:sldId id="277" r:id="rId37"/>
    <p:sldId id="1057" r:id="rId38"/>
    <p:sldId id="278" r:id="rId39"/>
    <p:sldId id="1069" r:id="rId40"/>
    <p:sldId id="280" r:id="rId41"/>
    <p:sldId id="282" r:id="rId42"/>
    <p:sldId id="283" r:id="rId43"/>
    <p:sldId id="284" r:id="rId44"/>
    <p:sldId id="1062" r:id="rId45"/>
    <p:sldId id="1059" r:id="rId46"/>
    <p:sldId id="287" r:id="rId47"/>
    <p:sldId id="1068" r:id="rId48"/>
    <p:sldId id="289" r:id="rId49"/>
    <p:sldId id="291" r:id="rId50"/>
    <p:sldId id="292" r:id="rId51"/>
    <p:sldId id="293" r:id="rId52"/>
    <p:sldId id="295" r:id="rId53"/>
    <p:sldId id="1066" r:id="rId54"/>
    <p:sldId id="1058" r:id="rId55"/>
    <p:sldId id="297" r:id="rId56"/>
    <p:sldId id="298" r:id="rId57"/>
    <p:sldId id="1067" r:id="rId58"/>
    <p:sldId id="300" r:id="rId59"/>
    <p:sldId id="301" r:id="rId60"/>
    <p:sldId id="302" r:id="rId61"/>
    <p:sldId id="303" r:id="rId62"/>
    <p:sldId id="304" r:id="rId63"/>
    <p:sldId id="1060" r:id="rId64"/>
    <p:sldId id="661" r:id="rId6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01" autoAdjust="0"/>
  </p:normalViewPr>
  <p:slideViewPr>
    <p:cSldViewPr snapToGrid="0">
      <p:cViewPr varScale="1">
        <p:scale>
          <a:sx n="105" d="100"/>
          <a:sy n="105" d="100"/>
        </p:scale>
        <p:origin x="77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E49B13E-0F11-4CBB-A022-004FB5236758}" type="datetimeFigureOut">
              <a:rPr lang="en-US" smtClean="0"/>
              <a:t>4/23/2024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5A67B4F-9C2C-45DE-8AAF-48D835372872}" type="slidenum">
              <a:rPr lang="en-US" smtClean="0"/>
              <a:t>‹#›</a:t>
            </a:fld>
            <a:endParaRPr lang="en-US"/>
          </a:p>
        </p:txBody>
      </p:sp>
    </p:spTree>
    <p:extLst>
      <p:ext uri="{BB962C8B-B14F-4D97-AF65-F5344CB8AC3E}">
        <p14:creationId xmlns:p14="http://schemas.microsoft.com/office/powerpoint/2010/main" val="10777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A6AD7E56-4551-4BF9-973A-CF3EF9A3233D}" type="slidenum">
              <a:rPr lang="en-US">
                <a:solidFill>
                  <a:prstClr val="black"/>
                </a:solidFill>
                <a:latin typeface="Calibri" panose="020F0502020204030204"/>
              </a:rPr>
              <a:pPr defTabSz="92491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08903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xfrm>
            <a:off x="766763" y="1192213"/>
            <a:ext cx="5727700"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0224" indent="-300086">
              <a:defRPr>
                <a:solidFill>
                  <a:schemeClr val="tx1"/>
                </a:solidFill>
                <a:latin typeface="Arial" panose="020B0604020202020204" pitchFamily="34" charset="0"/>
                <a:cs typeface="Arial" panose="020B0604020202020204" pitchFamily="34" charset="0"/>
              </a:defRPr>
            </a:lvl2pPr>
            <a:lvl3pPr marL="1200345" indent="-240069">
              <a:defRPr>
                <a:solidFill>
                  <a:schemeClr val="tx1"/>
                </a:solidFill>
                <a:latin typeface="Arial" panose="020B0604020202020204" pitchFamily="34" charset="0"/>
                <a:cs typeface="Arial" panose="020B0604020202020204" pitchFamily="34" charset="0"/>
              </a:defRPr>
            </a:lvl3pPr>
            <a:lvl4pPr marL="1680483" indent="-240069">
              <a:defRPr>
                <a:solidFill>
                  <a:schemeClr val="tx1"/>
                </a:solidFill>
                <a:latin typeface="Arial" panose="020B0604020202020204" pitchFamily="34" charset="0"/>
                <a:cs typeface="Arial" panose="020B0604020202020204" pitchFamily="34" charset="0"/>
              </a:defRPr>
            </a:lvl4pPr>
            <a:lvl5pPr marL="2160621" indent="-240069">
              <a:defRPr>
                <a:solidFill>
                  <a:schemeClr val="tx1"/>
                </a:solidFill>
                <a:latin typeface="Arial" panose="020B0604020202020204" pitchFamily="34" charset="0"/>
                <a:cs typeface="Arial" panose="020B0604020202020204" pitchFamily="34" charset="0"/>
              </a:defRPr>
            </a:lvl5pPr>
            <a:lvl6pPr marL="2640758"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20896"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01034"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81173"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42371">
              <a:defRPr/>
            </a:pPr>
            <a:fld id="{D0DBEA06-30A8-48E6-B980-FA0E14186BF0}" type="slidenum">
              <a:rPr lang="en-US" altLang="en-US">
                <a:solidFill>
                  <a:prstClr val="black"/>
                </a:solidFill>
                <a:latin typeface="Calibri" panose="020F0502020204030204" pitchFamily="34" charset="0"/>
              </a:rPr>
              <a:pPr defTabSz="942371">
                <a:defRPr/>
              </a:pPr>
              <a:t>11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32796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A6AD7E56-4551-4BF9-973A-CF3EF9A3233D}" type="slidenum">
              <a:rPr lang="en-US">
                <a:solidFill>
                  <a:prstClr val="black"/>
                </a:solidFill>
                <a:latin typeface="Calibri" panose="020F0502020204030204"/>
              </a:rPr>
              <a:pPr defTabSz="924916">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6435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A67B4F-9C2C-45DE-8AAF-48D835372872}" type="slidenum">
              <a:rPr lang="en-US" smtClean="0"/>
              <a:t>52</a:t>
            </a:fld>
            <a:endParaRPr lang="en-US"/>
          </a:p>
        </p:txBody>
      </p:sp>
    </p:spTree>
    <p:extLst>
      <p:ext uri="{BB962C8B-B14F-4D97-AF65-F5344CB8AC3E}">
        <p14:creationId xmlns:p14="http://schemas.microsoft.com/office/powerpoint/2010/main" val="5426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ECB5FAA0-DA90-435B-AF94-2EAAA4BEE556}" type="slidenum">
              <a:rPr lang="en-US">
                <a:solidFill>
                  <a:prstClr val="black"/>
                </a:solidFill>
                <a:latin typeface="Calibri" panose="020F0502020204030204"/>
              </a:rPr>
              <a:pPr defTabSz="924916">
                <a:defRPr/>
              </a:pPr>
              <a:t>55</a:t>
            </a:fld>
            <a:endParaRPr lang="en-US">
              <a:solidFill>
                <a:prstClr val="black"/>
              </a:solidFill>
              <a:latin typeface="Calibri" panose="020F0502020204030204"/>
            </a:endParaRPr>
          </a:p>
        </p:txBody>
      </p:sp>
    </p:spTree>
    <p:extLst>
      <p:ext uri="{BB962C8B-B14F-4D97-AF65-F5344CB8AC3E}">
        <p14:creationId xmlns:p14="http://schemas.microsoft.com/office/powerpoint/2010/main" val="4215189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ECB5FAA0-DA90-435B-AF94-2EAAA4BEE556}" type="slidenum">
              <a:rPr lang="en-US">
                <a:solidFill>
                  <a:prstClr val="black"/>
                </a:solidFill>
                <a:latin typeface="Calibri" panose="020F0502020204030204"/>
              </a:rPr>
              <a:pPr defTabSz="924916">
                <a:defRPr/>
              </a:pPr>
              <a:t>56</a:t>
            </a:fld>
            <a:endParaRPr lang="en-US">
              <a:solidFill>
                <a:prstClr val="black"/>
              </a:solidFill>
              <a:latin typeface="Calibri" panose="020F0502020204030204"/>
            </a:endParaRPr>
          </a:p>
        </p:txBody>
      </p:sp>
    </p:spTree>
    <p:extLst>
      <p:ext uri="{BB962C8B-B14F-4D97-AF65-F5344CB8AC3E}">
        <p14:creationId xmlns:p14="http://schemas.microsoft.com/office/powerpoint/2010/main" val="33895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ECB5FAA0-DA90-435B-AF94-2EAAA4BEE556}" type="slidenum">
              <a:rPr lang="en-US">
                <a:solidFill>
                  <a:prstClr val="black"/>
                </a:solidFill>
                <a:latin typeface="Calibri" panose="020F0502020204030204"/>
              </a:rPr>
              <a:pPr defTabSz="924916">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78164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ECB5FAA0-DA90-435B-AF94-2EAAA4BEE556}" type="slidenum">
              <a:rPr lang="en-US">
                <a:solidFill>
                  <a:prstClr val="black"/>
                </a:solidFill>
                <a:latin typeface="Calibri" panose="020F0502020204030204"/>
              </a:rPr>
              <a:pPr defTabSz="924916">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987460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5013"/>
            <a:ext cx="6537325" cy="3676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1197">
              <a:defRPr/>
            </a:pPr>
            <a:fld id="{88BE6BA3-E703-46E0-B6D4-79A1391FA8DE}" type="slidenum">
              <a:rPr lang="en-US">
                <a:solidFill>
                  <a:prstClr val="black"/>
                </a:solidFill>
                <a:latin typeface="Calibri"/>
              </a:rPr>
              <a:pPr defTabSz="971197">
                <a:defRPr/>
              </a:pPr>
              <a:t>5</a:t>
            </a:fld>
            <a:endParaRPr lang="en-US">
              <a:solidFill>
                <a:prstClr val="black"/>
              </a:solidFill>
              <a:latin typeface="Calibri"/>
            </a:endParaRPr>
          </a:p>
        </p:txBody>
      </p:sp>
    </p:spTree>
    <p:extLst>
      <p:ext uri="{BB962C8B-B14F-4D97-AF65-F5344CB8AC3E}">
        <p14:creationId xmlns:p14="http://schemas.microsoft.com/office/powerpoint/2010/main" val="165396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ECB5FAA0-DA90-435B-AF94-2EAAA4BEE556}" type="slidenum">
              <a:rPr lang="en-US">
                <a:solidFill>
                  <a:prstClr val="black"/>
                </a:solidFill>
                <a:latin typeface="Calibri" panose="020F0502020204030204"/>
              </a:rPr>
              <a:pPr defTabSz="924916">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24502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ECB5FAA0-DA90-435B-AF94-2EAAA4BEE556}" type="slidenum">
              <a:rPr lang="en-US">
                <a:solidFill>
                  <a:prstClr val="black"/>
                </a:solidFill>
                <a:latin typeface="Calibri" panose="020F0502020204030204"/>
              </a:rPr>
              <a:pPr defTabSz="924916">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31292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xfrm>
            <a:off x="766763" y="1192213"/>
            <a:ext cx="5727700"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0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0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0224" indent="-300086">
              <a:defRPr>
                <a:solidFill>
                  <a:schemeClr val="tx1"/>
                </a:solidFill>
                <a:latin typeface="Arial" panose="020B0604020202020204" pitchFamily="34" charset="0"/>
                <a:cs typeface="Arial" panose="020B0604020202020204" pitchFamily="34" charset="0"/>
              </a:defRPr>
            </a:lvl2pPr>
            <a:lvl3pPr marL="1200345" indent="-240069">
              <a:defRPr>
                <a:solidFill>
                  <a:schemeClr val="tx1"/>
                </a:solidFill>
                <a:latin typeface="Arial" panose="020B0604020202020204" pitchFamily="34" charset="0"/>
                <a:cs typeface="Arial" panose="020B0604020202020204" pitchFamily="34" charset="0"/>
              </a:defRPr>
            </a:lvl3pPr>
            <a:lvl4pPr marL="1680483" indent="-240069">
              <a:defRPr>
                <a:solidFill>
                  <a:schemeClr val="tx1"/>
                </a:solidFill>
                <a:latin typeface="Arial" panose="020B0604020202020204" pitchFamily="34" charset="0"/>
                <a:cs typeface="Arial" panose="020B0604020202020204" pitchFamily="34" charset="0"/>
              </a:defRPr>
            </a:lvl4pPr>
            <a:lvl5pPr marL="2160621" indent="-240069">
              <a:defRPr>
                <a:solidFill>
                  <a:schemeClr val="tx1"/>
                </a:solidFill>
                <a:latin typeface="Arial" panose="020B0604020202020204" pitchFamily="34" charset="0"/>
                <a:cs typeface="Arial" panose="020B0604020202020204" pitchFamily="34" charset="0"/>
              </a:defRPr>
            </a:lvl5pPr>
            <a:lvl6pPr marL="2640758"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20896"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01034"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81173"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42371">
              <a:defRPr/>
            </a:pPr>
            <a:fld id="{2239F6F3-BCC9-49B1-817F-3C2B49599BD0}" type="slidenum">
              <a:rPr lang="en-US" altLang="en-US">
                <a:solidFill>
                  <a:prstClr val="black"/>
                </a:solidFill>
                <a:latin typeface="Calibri" panose="020F0502020204030204" pitchFamily="34" charset="0"/>
              </a:rPr>
              <a:pPr defTabSz="942371">
                <a:defRPr/>
              </a:pPr>
              <a:t>8</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49096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xfrm>
            <a:off x="766763" y="1192213"/>
            <a:ext cx="5727700"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1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0224" indent="-300086">
              <a:defRPr>
                <a:solidFill>
                  <a:schemeClr val="tx1"/>
                </a:solidFill>
                <a:latin typeface="Arial" panose="020B0604020202020204" pitchFamily="34" charset="0"/>
                <a:cs typeface="Arial" panose="020B0604020202020204" pitchFamily="34" charset="0"/>
              </a:defRPr>
            </a:lvl2pPr>
            <a:lvl3pPr marL="1200345" indent="-240069">
              <a:defRPr>
                <a:solidFill>
                  <a:schemeClr val="tx1"/>
                </a:solidFill>
                <a:latin typeface="Arial" panose="020B0604020202020204" pitchFamily="34" charset="0"/>
                <a:cs typeface="Arial" panose="020B0604020202020204" pitchFamily="34" charset="0"/>
              </a:defRPr>
            </a:lvl3pPr>
            <a:lvl4pPr marL="1680483" indent="-240069">
              <a:defRPr>
                <a:solidFill>
                  <a:schemeClr val="tx1"/>
                </a:solidFill>
                <a:latin typeface="Arial" panose="020B0604020202020204" pitchFamily="34" charset="0"/>
                <a:cs typeface="Arial" panose="020B0604020202020204" pitchFamily="34" charset="0"/>
              </a:defRPr>
            </a:lvl4pPr>
            <a:lvl5pPr marL="2160621" indent="-240069">
              <a:defRPr>
                <a:solidFill>
                  <a:schemeClr val="tx1"/>
                </a:solidFill>
                <a:latin typeface="Arial" panose="020B0604020202020204" pitchFamily="34" charset="0"/>
                <a:cs typeface="Arial" panose="020B0604020202020204" pitchFamily="34" charset="0"/>
              </a:defRPr>
            </a:lvl5pPr>
            <a:lvl6pPr marL="2640758"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20896"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01034"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81173"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42371">
              <a:defRPr/>
            </a:pPr>
            <a:fld id="{2A685415-B560-4765-A89E-AB11D189AF3A}" type="slidenum">
              <a:rPr lang="en-US" altLang="en-US">
                <a:solidFill>
                  <a:prstClr val="black"/>
                </a:solidFill>
                <a:latin typeface="Calibri" panose="020F0502020204030204" pitchFamily="34" charset="0"/>
              </a:rPr>
              <a:pPr defTabSz="942371">
                <a:defRPr/>
              </a:pPr>
              <a:t>9</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3308403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xfrm>
            <a:off x="766763" y="1192213"/>
            <a:ext cx="5727700"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4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0224" indent="-300086">
              <a:defRPr>
                <a:solidFill>
                  <a:schemeClr val="tx1"/>
                </a:solidFill>
                <a:latin typeface="Arial" panose="020B0604020202020204" pitchFamily="34" charset="0"/>
                <a:cs typeface="Arial" panose="020B0604020202020204" pitchFamily="34" charset="0"/>
              </a:defRPr>
            </a:lvl2pPr>
            <a:lvl3pPr marL="1200345" indent="-240069">
              <a:defRPr>
                <a:solidFill>
                  <a:schemeClr val="tx1"/>
                </a:solidFill>
                <a:latin typeface="Arial" panose="020B0604020202020204" pitchFamily="34" charset="0"/>
                <a:cs typeface="Arial" panose="020B0604020202020204" pitchFamily="34" charset="0"/>
              </a:defRPr>
            </a:lvl3pPr>
            <a:lvl4pPr marL="1680483" indent="-240069">
              <a:defRPr>
                <a:solidFill>
                  <a:schemeClr val="tx1"/>
                </a:solidFill>
                <a:latin typeface="Arial" panose="020B0604020202020204" pitchFamily="34" charset="0"/>
                <a:cs typeface="Arial" panose="020B0604020202020204" pitchFamily="34" charset="0"/>
              </a:defRPr>
            </a:lvl4pPr>
            <a:lvl5pPr marL="2160621" indent="-240069">
              <a:defRPr>
                <a:solidFill>
                  <a:schemeClr val="tx1"/>
                </a:solidFill>
                <a:latin typeface="Arial" panose="020B0604020202020204" pitchFamily="34" charset="0"/>
                <a:cs typeface="Arial" panose="020B0604020202020204" pitchFamily="34" charset="0"/>
              </a:defRPr>
            </a:lvl5pPr>
            <a:lvl6pPr marL="2640758"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20896"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01034"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81173" indent="-2400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42371">
              <a:defRPr/>
            </a:pPr>
            <a:fld id="{0A18D298-4453-4368-B7D8-98F580763E09}" type="slidenum">
              <a:rPr lang="en-US" altLang="en-US">
                <a:solidFill>
                  <a:prstClr val="black"/>
                </a:solidFill>
                <a:latin typeface="Calibri" panose="020F0502020204030204" pitchFamily="34" charset="0"/>
              </a:rPr>
              <a:pPr defTabSz="942371">
                <a:defRPr/>
              </a:pPr>
              <a:t>10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56905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559F-F1F0-46C3-8DAB-677652D526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BA2535-C2CE-444E-9F84-DC709201F9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BB053F-52F1-4864-A9D2-5B887A887B68}"/>
              </a:ext>
            </a:extLst>
          </p:cNvPr>
          <p:cNvSpPr>
            <a:spLocks noGrp="1"/>
          </p:cNvSpPr>
          <p:nvPr>
            <p:ph type="dt" sz="half" idx="10"/>
          </p:nvPr>
        </p:nvSpPr>
        <p:spPr/>
        <p:txBody>
          <a:bodyPr/>
          <a:lstStyle/>
          <a:p>
            <a:fld id="{3623AFED-3B96-40BE-92C9-38E24AC606B9}" type="datetimeFigureOut">
              <a:rPr lang="en-US" smtClean="0"/>
              <a:t>4/23/2024</a:t>
            </a:fld>
            <a:endParaRPr lang="en-US"/>
          </a:p>
        </p:txBody>
      </p:sp>
      <p:sp>
        <p:nvSpPr>
          <p:cNvPr id="5" name="Footer Placeholder 4">
            <a:extLst>
              <a:ext uri="{FF2B5EF4-FFF2-40B4-BE49-F238E27FC236}">
                <a16:creationId xmlns:a16="http://schemas.microsoft.com/office/drawing/2014/main" id="{0D304CC0-C338-4210-8BF5-A6EC0B5A5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F9360-2B8A-41BD-B370-C3FB24F1765F}"/>
              </a:ext>
            </a:extLst>
          </p:cNvPr>
          <p:cNvSpPr>
            <a:spLocks noGrp="1"/>
          </p:cNvSpPr>
          <p:nvPr>
            <p:ph type="sldNum" sz="quarter" idx="12"/>
          </p:nvPr>
        </p:nvSpPr>
        <p:spPr/>
        <p:txBody>
          <a:bodyPr/>
          <a:lstStyle/>
          <a:p>
            <a:fld id="{7BF12964-E25F-4356-98FA-32DE57AE3EF3}" type="slidenum">
              <a:rPr lang="en-US" smtClean="0"/>
              <a:t>‹#›</a:t>
            </a:fld>
            <a:endParaRPr lang="en-US"/>
          </a:p>
        </p:txBody>
      </p:sp>
    </p:spTree>
    <p:extLst>
      <p:ext uri="{BB962C8B-B14F-4D97-AF65-F5344CB8AC3E}">
        <p14:creationId xmlns:p14="http://schemas.microsoft.com/office/powerpoint/2010/main" val="217949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F626-2BF2-4E3D-AC8E-FB9926199A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958331-8BA9-4B6B-A45F-911BF0B9C1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6D0C9-93FC-4E8A-A6E7-2DF0467BFFD8}"/>
              </a:ext>
            </a:extLst>
          </p:cNvPr>
          <p:cNvSpPr>
            <a:spLocks noGrp="1"/>
          </p:cNvSpPr>
          <p:nvPr>
            <p:ph type="dt" sz="half" idx="10"/>
          </p:nvPr>
        </p:nvSpPr>
        <p:spPr/>
        <p:txBody>
          <a:bodyPr/>
          <a:lstStyle/>
          <a:p>
            <a:fld id="{3623AFED-3B96-40BE-92C9-38E24AC606B9}" type="datetimeFigureOut">
              <a:rPr lang="en-US" smtClean="0"/>
              <a:t>4/23/2024</a:t>
            </a:fld>
            <a:endParaRPr lang="en-US"/>
          </a:p>
        </p:txBody>
      </p:sp>
      <p:sp>
        <p:nvSpPr>
          <p:cNvPr id="5" name="Footer Placeholder 4">
            <a:extLst>
              <a:ext uri="{FF2B5EF4-FFF2-40B4-BE49-F238E27FC236}">
                <a16:creationId xmlns:a16="http://schemas.microsoft.com/office/drawing/2014/main" id="{811A9018-A578-4B6D-8CAE-AAFB33A5F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AEAFB-4C85-4C1C-86B9-6D1DC2BB216D}"/>
              </a:ext>
            </a:extLst>
          </p:cNvPr>
          <p:cNvSpPr>
            <a:spLocks noGrp="1"/>
          </p:cNvSpPr>
          <p:nvPr>
            <p:ph type="sldNum" sz="quarter" idx="12"/>
          </p:nvPr>
        </p:nvSpPr>
        <p:spPr/>
        <p:txBody>
          <a:bodyPr/>
          <a:lstStyle/>
          <a:p>
            <a:fld id="{7BF12964-E25F-4356-98FA-32DE57AE3EF3}" type="slidenum">
              <a:rPr lang="en-US" smtClean="0"/>
              <a:t>‹#›</a:t>
            </a:fld>
            <a:endParaRPr lang="en-US"/>
          </a:p>
        </p:txBody>
      </p:sp>
    </p:spTree>
    <p:extLst>
      <p:ext uri="{BB962C8B-B14F-4D97-AF65-F5344CB8AC3E}">
        <p14:creationId xmlns:p14="http://schemas.microsoft.com/office/powerpoint/2010/main" val="396611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972B69-5E43-4E4D-837C-375B0170D6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D90F14-DDD1-4781-A14C-A565BFF5E6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ED48A-827A-4517-9FAE-AFC275CE058D}"/>
              </a:ext>
            </a:extLst>
          </p:cNvPr>
          <p:cNvSpPr>
            <a:spLocks noGrp="1"/>
          </p:cNvSpPr>
          <p:nvPr>
            <p:ph type="dt" sz="half" idx="10"/>
          </p:nvPr>
        </p:nvSpPr>
        <p:spPr/>
        <p:txBody>
          <a:bodyPr/>
          <a:lstStyle/>
          <a:p>
            <a:fld id="{3623AFED-3B96-40BE-92C9-38E24AC606B9}" type="datetimeFigureOut">
              <a:rPr lang="en-US" smtClean="0"/>
              <a:t>4/23/2024</a:t>
            </a:fld>
            <a:endParaRPr lang="en-US"/>
          </a:p>
        </p:txBody>
      </p:sp>
      <p:sp>
        <p:nvSpPr>
          <p:cNvPr id="5" name="Footer Placeholder 4">
            <a:extLst>
              <a:ext uri="{FF2B5EF4-FFF2-40B4-BE49-F238E27FC236}">
                <a16:creationId xmlns:a16="http://schemas.microsoft.com/office/drawing/2014/main" id="{3CE65A8C-62C1-4057-88FD-F04D65CF9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ECDE1-91AA-4921-BB07-82C34801D6C6}"/>
              </a:ext>
            </a:extLst>
          </p:cNvPr>
          <p:cNvSpPr>
            <a:spLocks noGrp="1"/>
          </p:cNvSpPr>
          <p:nvPr>
            <p:ph type="sldNum" sz="quarter" idx="12"/>
          </p:nvPr>
        </p:nvSpPr>
        <p:spPr/>
        <p:txBody>
          <a:bodyPr/>
          <a:lstStyle/>
          <a:p>
            <a:fld id="{7BF12964-E25F-4356-98FA-32DE57AE3EF3}" type="slidenum">
              <a:rPr lang="en-US" smtClean="0"/>
              <a:t>‹#›</a:t>
            </a:fld>
            <a:endParaRPr lang="en-US"/>
          </a:p>
        </p:txBody>
      </p:sp>
    </p:spTree>
    <p:extLst>
      <p:ext uri="{BB962C8B-B14F-4D97-AF65-F5344CB8AC3E}">
        <p14:creationId xmlns:p14="http://schemas.microsoft.com/office/powerpoint/2010/main" val="4006241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52800" y="228600"/>
            <a:ext cx="6705600" cy="533400"/>
          </a:xfrm>
        </p:spPr>
        <p:txBody>
          <a:bodyPr/>
          <a:lstStyle>
            <a:lvl1pPr>
              <a:defRPr sz="20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3352800" y="990600"/>
            <a:ext cx="5892800" cy="457200"/>
          </a:xfrm>
        </p:spPr>
        <p:txBody>
          <a:bodyPr/>
          <a:lstStyle>
            <a:lvl1pPr marL="0" indent="0">
              <a:buFontTx/>
              <a:buNone/>
              <a:defRPr sz="1600"/>
            </a:lvl1pPr>
          </a:lstStyle>
          <a:p>
            <a:r>
              <a:rPr lang="en-US"/>
              <a:t>Click to edit Master subtitle style</a:t>
            </a:r>
          </a:p>
        </p:txBody>
      </p:sp>
    </p:spTree>
    <p:extLst>
      <p:ext uri="{BB962C8B-B14F-4D97-AF65-F5344CB8AC3E}">
        <p14:creationId xmlns:p14="http://schemas.microsoft.com/office/powerpoint/2010/main" val="1617072648"/>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8B867B-D468-475D-84E1-2DD6F870B9B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F7DB24A-629C-4DE5-8AE6-9CFA23DD24F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1BCE04CB-C706-4AE9-A723-7A0E7E51B55F}"/>
              </a:ext>
            </a:extLst>
          </p:cNvPr>
          <p:cNvSpPr>
            <a:spLocks noGrp="1" noChangeArrowheads="1"/>
          </p:cNvSpPr>
          <p:nvPr>
            <p:ph type="sldNum" sz="quarter" idx="12"/>
          </p:nvPr>
        </p:nvSpPr>
        <p:spPr>
          <a:ln/>
        </p:spPr>
        <p:txBody>
          <a:bodyPr/>
          <a:lstStyle>
            <a:lvl1pPr>
              <a:defRPr/>
            </a:lvl1pPr>
          </a:lstStyle>
          <a:p>
            <a:fld id="{BA4834FA-BB68-4232-95FB-09AB637A4A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719739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BAA898F-BC68-4AC1-B88F-EF2DBDD8373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99DE7C6B-1C55-42A5-A639-2522510B586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97BF1E8F-3A82-4C22-AB8E-182B72BD42C2}"/>
              </a:ext>
            </a:extLst>
          </p:cNvPr>
          <p:cNvSpPr>
            <a:spLocks noGrp="1" noChangeArrowheads="1"/>
          </p:cNvSpPr>
          <p:nvPr>
            <p:ph type="sldNum" sz="quarter" idx="12"/>
          </p:nvPr>
        </p:nvSpPr>
        <p:spPr>
          <a:ln/>
        </p:spPr>
        <p:txBody>
          <a:bodyPr/>
          <a:lstStyle>
            <a:lvl1pPr>
              <a:defRPr/>
            </a:lvl1pPr>
          </a:lstStyle>
          <a:p>
            <a:fld id="{1B4F0341-C0D5-4723-8DB5-CF62EE2EAA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2564644"/>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828801"/>
            <a:ext cx="3556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828801"/>
            <a:ext cx="3556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110012A-C8AF-43AA-9C3E-27263E1CB8B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9FBF89B2-178F-4D14-A386-1C8CACC98D9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A376722D-9D65-44B2-ABB0-F2A63A5F6EF6}"/>
              </a:ext>
            </a:extLst>
          </p:cNvPr>
          <p:cNvSpPr>
            <a:spLocks noGrp="1" noChangeArrowheads="1"/>
          </p:cNvSpPr>
          <p:nvPr>
            <p:ph type="sldNum" sz="quarter" idx="12"/>
          </p:nvPr>
        </p:nvSpPr>
        <p:spPr>
          <a:ln/>
        </p:spPr>
        <p:txBody>
          <a:bodyPr/>
          <a:lstStyle>
            <a:lvl1pPr>
              <a:defRPr/>
            </a:lvl1pPr>
          </a:lstStyle>
          <a:p>
            <a:fld id="{6317FAE2-C701-463A-9F1D-6E453C02FD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867235"/>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9F259E1-CCF1-496A-972D-C96A787D9C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D967C7AF-42D5-4A45-8229-A7FC98440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DBC43F9E-3550-472B-B875-3E956A4CC708}"/>
              </a:ext>
            </a:extLst>
          </p:cNvPr>
          <p:cNvSpPr>
            <a:spLocks noGrp="1" noChangeArrowheads="1"/>
          </p:cNvSpPr>
          <p:nvPr>
            <p:ph type="sldNum" sz="quarter" idx="12"/>
          </p:nvPr>
        </p:nvSpPr>
        <p:spPr>
          <a:ln/>
        </p:spPr>
        <p:txBody>
          <a:bodyPr/>
          <a:lstStyle>
            <a:lvl1pPr>
              <a:defRPr/>
            </a:lvl1pPr>
          </a:lstStyle>
          <a:p>
            <a:fld id="{6701D3DC-6FF7-49B4-AD8F-B1CA5A9BB1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5097220"/>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15E38DD-834D-4E0D-A5C3-E7D322DF937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E9868709-76E3-458F-A3B1-3AF931B80A3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69666FCD-E9BB-47B9-AFC1-52DE8CD5B2CD}"/>
              </a:ext>
            </a:extLst>
          </p:cNvPr>
          <p:cNvSpPr>
            <a:spLocks noGrp="1" noChangeArrowheads="1"/>
          </p:cNvSpPr>
          <p:nvPr>
            <p:ph type="sldNum" sz="quarter" idx="12"/>
          </p:nvPr>
        </p:nvSpPr>
        <p:spPr>
          <a:ln/>
        </p:spPr>
        <p:txBody>
          <a:bodyPr/>
          <a:lstStyle>
            <a:lvl1pPr>
              <a:defRPr/>
            </a:lvl1pPr>
          </a:lstStyle>
          <a:p>
            <a:fld id="{CBC99BEC-EFFB-4C83-BE58-21CE8308BA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2018059"/>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40F2870-63E8-4132-BFA3-23FFEC2B971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BE899500-7FA4-4A31-81FD-C805AA79B0B3}"/>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F816DD71-5E52-476D-8DFB-F8B17FD7753A}"/>
              </a:ext>
            </a:extLst>
          </p:cNvPr>
          <p:cNvSpPr>
            <a:spLocks noGrp="1" noChangeArrowheads="1"/>
          </p:cNvSpPr>
          <p:nvPr>
            <p:ph type="sldNum" sz="quarter" idx="12"/>
          </p:nvPr>
        </p:nvSpPr>
        <p:spPr>
          <a:ln/>
        </p:spPr>
        <p:txBody>
          <a:bodyPr/>
          <a:lstStyle>
            <a:lvl1pPr>
              <a:defRPr/>
            </a:lvl1pPr>
          </a:lstStyle>
          <a:p>
            <a:fld id="{E288BC2A-08E9-481B-A623-2DB0EEB89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2240911"/>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8C690D9-F48E-4B75-976B-DF59B80D54D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B67F7FCC-3B63-4455-8F7C-60CC7FE2EC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07D601D6-D84E-4BA3-83FE-66B42FEBBF05}"/>
              </a:ext>
            </a:extLst>
          </p:cNvPr>
          <p:cNvSpPr>
            <a:spLocks noGrp="1" noChangeArrowheads="1"/>
          </p:cNvSpPr>
          <p:nvPr>
            <p:ph type="sldNum" sz="quarter" idx="12"/>
          </p:nvPr>
        </p:nvSpPr>
        <p:spPr>
          <a:ln/>
        </p:spPr>
        <p:txBody>
          <a:bodyPr/>
          <a:lstStyle>
            <a:lvl1pPr>
              <a:defRPr/>
            </a:lvl1pPr>
          </a:lstStyle>
          <a:p>
            <a:fld id="{D9965CFA-58DF-4AA2-9305-4F44A8F352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802982"/>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ED34-32BA-430D-A543-41204AA447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5E3A93-22BD-4C11-A3AF-E77C0DA923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ED1B-DA9E-4394-A06D-2A381ECB2DE5}"/>
              </a:ext>
            </a:extLst>
          </p:cNvPr>
          <p:cNvSpPr>
            <a:spLocks noGrp="1"/>
          </p:cNvSpPr>
          <p:nvPr>
            <p:ph type="dt" sz="half" idx="10"/>
          </p:nvPr>
        </p:nvSpPr>
        <p:spPr/>
        <p:txBody>
          <a:bodyPr/>
          <a:lstStyle/>
          <a:p>
            <a:fld id="{3623AFED-3B96-40BE-92C9-38E24AC606B9}" type="datetimeFigureOut">
              <a:rPr lang="en-US" smtClean="0"/>
              <a:t>4/23/2024</a:t>
            </a:fld>
            <a:endParaRPr lang="en-US"/>
          </a:p>
        </p:txBody>
      </p:sp>
      <p:sp>
        <p:nvSpPr>
          <p:cNvPr id="5" name="Footer Placeholder 4">
            <a:extLst>
              <a:ext uri="{FF2B5EF4-FFF2-40B4-BE49-F238E27FC236}">
                <a16:creationId xmlns:a16="http://schemas.microsoft.com/office/drawing/2014/main" id="{0E3DF950-BFB4-4BEC-AE7D-3E396BF09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49326-7677-4981-B34F-3B871AF80830}"/>
              </a:ext>
            </a:extLst>
          </p:cNvPr>
          <p:cNvSpPr>
            <a:spLocks noGrp="1"/>
          </p:cNvSpPr>
          <p:nvPr>
            <p:ph type="sldNum" sz="quarter" idx="12"/>
          </p:nvPr>
        </p:nvSpPr>
        <p:spPr/>
        <p:txBody>
          <a:bodyPr/>
          <a:lstStyle/>
          <a:p>
            <a:fld id="{7BF12964-E25F-4356-98FA-32DE57AE3EF3}" type="slidenum">
              <a:rPr lang="en-US" smtClean="0"/>
              <a:t>‹#›</a:t>
            </a:fld>
            <a:endParaRPr lang="en-US"/>
          </a:p>
        </p:txBody>
      </p:sp>
    </p:spTree>
    <p:extLst>
      <p:ext uri="{BB962C8B-B14F-4D97-AF65-F5344CB8AC3E}">
        <p14:creationId xmlns:p14="http://schemas.microsoft.com/office/powerpoint/2010/main" val="316437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D1C7A40-8385-4C10-A358-6468D08723A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F182D4AA-CDE8-4883-A630-AE7F81A2D2E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235A293F-C20C-4888-B2DE-CC636C77E376}"/>
              </a:ext>
            </a:extLst>
          </p:cNvPr>
          <p:cNvSpPr>
            <a:spLocks noGrp="1" noChangeArrowheads="1"/>
          </p:cNvSpPr>
          <p:nvPr>
            <p:ph type="sldNum" sz="quarter" idx="12"/>
          </p:nvPr>
        </p:nvSpPr>
        <p:spPr>
          <a:ln/>
        </p:spPr>
        <p:txBody>
          <a:bodyPr/>
          <a:lstStyle>
            <a:lvl1pPr>
              <a:defRPr/>
            </a:lvl1pPr>
          </a:lstStyle>
          <a:p>
            <a:fld id="{0CAC8303-0DC7-4509-9F16-D9C2F9B953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8986189"/>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D9542A-4EE5-4558-9BE7-45F481F74C4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FFD77B75-160E-470E-BE5B-7228C2CEF26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22B608B6-1576-43E3-8E3C-DA3950B9A5FD}"/>
              </a:ext>
            </a:extLst>
          </p:cNvPr>
          <p:cNvSpPr>
            <a:spLocks noGrp="1" noChangeArrowheads="1"/>
          </p:cNvSpPr>
          <p:nvPr>
            <p:ph type="sldNum" sz="quarter" idx="12"/>
          </p:nvPr>
        </p:nvSpPr>
        <p:spPr>
          <a:ln/>
        </p:spPr>
        <p:txBody>
          <a:bodyPr/>
          <a:lstStyle>
            <a:lvl1pPr>
              <a:defRPr/>
            </a:lvl1pPr>
          </a:lstStyle>
          <a:p>
            <a:fld id="{AA7CFCA1-C1A3-4C6B-8CB0-EC68120DD5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491174"/>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990601"/>
            <a:ext cx="1828800" cy="5135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990601"/>
            <a:ext cx="52832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E8B417-EFCA-4703-80C0-52ED5AD1857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B05FFBAE-5DDC-4905-9EF3-B0448F04E3F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3E9DF35-3ED6-4B5A-A7FE-544DC3D0655F}"/>
              </a:ext>
            </a:extLst>
          </p:cNvPr>
          <p:cNvSpPr>
            <a:spLocks noGrp="1" noChangeArrowheads="1"/>
          </p:cNvSpPr>
          <p:nvPr>
            <p:ph type="sldNum" sz="quarter" idx="12"/>
          </p:nvPr>
        </p:nvSpPr>
        <p:spPr>
          <a:ln/>
        </p:spPr>
        <p:txBody>
          <a:bodyPr/>
          <a:lstStyle>
            <a:lvl1pPr>
              <a:defRPr/>
            </a:lvl1pPr>
          </a:lstStyle>
          <a:p>
            <a:fld id="{4CF70A6F-ED14-4D4D-9DEC-F15DC6FFE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6770854"/>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50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58590A-9D7E-4E6C-95FF-D7F06C035544}"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052077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132208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5"/>
            <a:ext cx="103632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8590A-9D7E-4E6C-95FF-D7F06C035544}"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359444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58590A-9D7E-4E6C-95FF-D7F06C035544}"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711581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6" y="1535113"/>
            <a:ext cx="5389033"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6" y="2174875"/>
            <a:ext cx="5389033"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58590A-9D7E-4E6C-95FF-D7F06C035544}" type="datetimeFigureOut">
              <a:rPr lang="en-US" smtClean="0"/>
              <a:pPr/>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118981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58590A-9D7E-4E6C-95FF-D7F06C035544}" type="datetimeFigureOut">
              <a:rPr lang="en-US" smtClean="0"/>
              <a:pPr/>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371275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590A-9D7E-4E6C-95FF-D7F06C035544}" type="datetimeFigureOut">
              <a:rPr lang="en-US" smtClean="0"/>
              <a:pPr/>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00590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293B-3603-419D-ACA3-411AD3663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39F5F0-077C-4393-A918-71E7A74985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B97026-5B17-4150-B882-3BBF02E297D1}"/>
              </a:ext>
            </a:extLst>
          </p:cNvPr>
          <p:cNvSpPr>
            <a:spLocks noGrp="1"/>
          </p:cNvSpPr>
          <p:nvPr>
            <p:ph type="dt" sz="half" idx="10"/>
          </p:nvPr>
        </p:nvSpPr>
        <p:spPr/>
        <p:txBody>
          <a:bodyPr/>
          <a:lstStyle/>
          <a:p>
            <a:fld id="{3623AFED-3B96-40BE-92C9-38E24AC606B9}" type="datetimeFigureOut">
              <a:rPr lang="en-US" smtClean="0"/>
              <a:t>4/23/2024</a:t>
            </a:fld>
            <a:endParaRPr lang="en-US"/>
          </a:p>
        </p:txBody>
      </p:sp>
      <p:sp>
        <p:nvSpPr>
          <p:cNvPr id="5" name="Footer Placeholder 4">
            <a:extLst>
              <a:ext uri="{FF2B5EF4-FFF2-40B4-BE49-F238E27FC236}">
                <a16:creationId xmlns:a16="http://schemas.microsoft.com/office/drawing/2014/main" id="{B086688C-9EE2-49B8-99A0-D911DC5DC2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DFEF9-3F82-4320-8134-BE1DCFE09A52}"/>
              </a:ext>
            </a:extLst>
          </p:cNvPr>
          <p:cNvSpPr>
            <a:spLocks noGrp="1"/>
          </p:cNvSpPr>
          <p:nvPr>
            <p:ph type="sldNum" sz="quarter" idx="12"/>
          </p:nvPr>
        </p:nvSpPr>
        <p:spPr/>
        <p:txBody>
          <a:bodyPr/>
          <a:lstStyle/>
          <a:p>
            <a:fld id="{7BF12964-E25F-4356-98FA-32DE57AE3EF3}" type="slidenum">
              <a:rPr lang="en-US" smtClean="0"/>
              <a:t>‹#›</a:t>
            </a:fld>
            <a:endParaRPr lang="en-US"/>
          </a:p>
        </p:txBody>
      </p:sp>
    </p:spTree>
    <p:extLst>
      <p:ext uri="{BB962C8B-B14F-4D97-AF65-F5344CB8AC3E}">
        <p14:creationId xmlns:p14="http://schemas.microsoft.com/office/powerpoint/2010/main" val="803022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999" b="1"/>
            </a:lvl1pPr>
          </a:lstStyle>
          <a:p>
            <a:r>
              <a:rPr lang="en-US"/>
              <a:t>Click to edit Master title style</a:t>
            </a:r>
          </a:p>
        </p:txBody>
      </p:sp>
      <p:sp>
        <p:nvSpPr>
          <p:cNvPr id="3" name="Content Placeholder 2"/>
          <p:cNvSpPr>
            <a:spLocks noGrp="1"/>
          </p:cNvSpPr>
          <p:nvPr>
            <p:ph idx="1"/>
          </p:nvPr>
        </p:nvSpPr>
        <p:spPr>
          <a:xfrm>
            <a:off x="4766733" y="273125"/>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600045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99"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367046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09366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1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195601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857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078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12"/>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1" y="4589637"/>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938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821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816C12-E8C4-48D8-8FAE-E15AC55AD3BC}"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86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816C12-E8C4-48D8-8FAE-E15AC55AD3BC}"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61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A8A0D-8BD8-42DE-95C5-F19F134AFD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A5447-2A71-4FC0-836C-C579304D2B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5D3A47-592B-4EDD-B335-27C665D27D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EAEFA8-DA7A-4CC2-A484-1B0F1BBEEE14}"/>
              </a:ext>
            </a:extLst>
          </p:cNvPr>
          <p:cNvSpPr>
            <a:spLocks noGrp="1"/>
          </p:cNvSpPr>
          <p:nvPr>
            <p:ph type="dt" sz="half" idx="10"/>
          </p:nvPr>
        </p:nvSpPr>
        <p:spPr/>
        <p:txBody>
          <a:bodyPr/>
          <a:lstStyle/>
          <a:p>
            <a:fld id="{3623AFED-3B96-40BE-92C9-38E24AC606B9}" type="datetimeFigureOut">
              <a:rPr lang="en-US" smtClean="0"/>
              <a:t>4/23/2024</a:t>
            </a:fld>
            <a:endParaRPr lang="en-US"/>
          </a:p>
        </p:txBody>
      </p:sp>
      <p:sp>
        <p:nvSpPr>
          <p:cNvPr id="6" name="Footer Placeholder 5">
            <a:extLst>
              <a:ext uri="{FF2B5EF4-FFF2-40B4-BE49-F238E27FC236}">
                <a16:creationId xmlns:a16="http://schemas.microsoft.com/office/drawing/2014/main" id="{72A3FC78-898E-4E00-87AF-08FDFF717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15449-DA5C-40AB-93D2-1D4AF708C2F1}"/>
              </a:ext>
            </a:extLst>
          </p:cNvPr>
          <p:cNvSpPr>
            <a:spLocks noGrp="1"/>
          </p:cNvSpPr>
          <p:nvPr>
            <p:ph type="sldNum" sz="quarter" idx="12"/>
          </p:nvPr>
        </p:nvSpPr>
        <p:spPr/>
        <p:txBody>
          <a:bodyPr/>
          <a:lstStyle/>
          <a:p>
            <a:fld id="{7BF12964-E25F-4356-98FA-32DE57AE3EF3}" type="slidenum">
              <a:rPr lang="en-US" smtClean="0"/>
              <a:t>‹#›</a:t>
            </a:fld>
            <a:endParaRPr lang="en-US"/>
          </a:p>
        </p:txBody>
      </p:sp>
    </p:spTree>
    <p:extLst>
      <p:ext uri="{BB962C8B-B14F-4D97-AF65-F5344CB8AC3E}">
        <p14:creationId xmlns:p14="http://schemas.microsoft.com/office/powerpoint/2010/main" val="577016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16C12-E8C4-48D8-8FAE-E15AC55AD3BC}"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153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599"/>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644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3188" y="987599"/>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436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96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960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2DBF1E-72C0-4580-A1F7-3EC1AA11211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3FD045-3B28-46C9-8C06-807F6FA30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005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2DBF1E-72C0-4580-A1F7-3EC1AA11211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3FD045-3B28-46C9-8C06-807F6FA30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3830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2DBF1E-72C0-4580-A1F7-3EC1AA11211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3FD045-3B28-46C9-8C06-807F6FA30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6277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2DBF1E-72C0-4580-A1F7-3EC1AA11211C}"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3FD045-3B28-46C9-8C06-807F6FA30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022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3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3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2DBF1E-72C0-4580-A1F7-3EC1AA11211C}"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03FD045-3B28-46C9-8C06-807F6FA30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17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8CCA-E0A7-48E2-AA36-2E04FF006A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1669BC-C5B1-40A7-B2E3-5C1FC3CCB9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19425D-DAAA-4712-8B44-286EDBB1A9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3A3BFD-B2F2-4686-832A-E2C35AABF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D7436E-DF8A-4538-84B4-E3B6360989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89B24C-7533-438B-A36C-827E99B12E11}"/>
              </a:ext>
            </a:extLst>
          </p:cNvPr>
          <p:cNvSpPr>
            <a:spLocks noGrp="1"/>
          </p:cNvSpPr>
          <p:nvPr>
            <p:ph type="dt" sz="half" idx="10"/>
          </p:nvPr>
        </p:nvSpPr>
        <p:spPr/>
        <p:txBody>
          <a:bodyPr/>
          <a:lstStyle/>
          <a:p>
            <a:fld id="{3623AFED-3B96-40BE-92C9-38E24AC606B9}" type="datetimeFigureOut">
              <a:rPr lang="en-US" smtClean="0"/>
              <a:t>4/23/2024</a:t>
            </a:fld>
            <a:endParaRPr lang="en-US"/>
          </a:p>
        </p:txBody>
      </p:sp>
      <p:sp>
        <p:nvSpPr>
          <p:cNvPr id="8" name="Footer Placeholder 7">
            <a:extLst>
              <a:ext uri="{FF2B5EF4-FFF2-40B4-BE49-F238E27FC236}">
                <a16:creationId xmlns:a16="http://schemas.microsoft.com/office/drawing/2014/main" id="{0ABE3122-DA97-4EA1-873E-9D5E0AF392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B99880-C488-4CA0-8B00-981A09C99140}"/>
              </a:ext>
            </a:extLst>
          </p:cNvPr>
          <p:cNvSpPr>
            <a:spLocks noGrp="1"/>
          </p:cNvSpPr>
          <p:nvPr>
            <p:ph type="sldNum" sz="quarter" idx="12"/>
          </p:nvPr>
        </p:nvSpPr>
        <p:spPr/>
        <p:txBody>
          <a:bodyPr/>
          <a:lstStyle/>
          <a:p>
            <a:fld id="{7BF12964-E25F-4356-98FA-32DE57AE3EF3}" type="slidenum">
              <a:rPr lang="en-US" smtClean="0"/>
              <a:t>‹#›</a:t>
            </a:fld>
            <a:endParaRPr lang="en-US"/>
          </a:p>
        </p:txBody>
      </p:sp>
    </p:spTree>
    <p:extLst>
      <p:ext uri="{BB962C8B-B14F-4D97-AF65-F5344CB8AC3E}">
        <p14:creationId xmlns:p14="http://schemas.microsoft.com/office/powerpoint/2010/main" val="1039457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2DBF1E-72C0-4580-A1F7-3EC1AA11211C}"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03FD045-3B28-46C9-8C06-807F6FA30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9205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DBF1E-72C0-4580-A1F7-3EC1AA11211C}"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03FD045-3B28-46C9-8C06-807F6FA30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250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2DBF1E-72C0-4580-A1F7-3EC1AA11211C}"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3FD045-3B28-46C9-8C06-807F6FA30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8248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2DBF1E-72C0-4580-A1F7-3EC1AA11211C}"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3FD045-3B28-46C9-8C06-807F6FA30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8446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2DBF1E-72C0-4580-A1F7-3EC1AA11211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3FD045-3B28-46C9-8C06-807F6FA30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292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2DBF1E-72C0-4580-A1F7-3EC1AA11211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3FD045-3B28-46C9-8C06-807F6FA30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974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BD6E86-876F-4718-9030-C30419E40CF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2028874775"/>
      </p:ext>
    </p:extLst>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D6E86-876F-4718-9030-C30419E40CF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1566020567"/>
      </p:ext>
    </p:extLst>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D6E86-876F-4718-9030-C30419E40CF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461402238"/>
      </p:ext>
    </p:extLst>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BD6E86-876F-4718-9030-C30419E40CF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266982608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854-7AF7-4D0D-A95C-677F67E7BA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DC15D3-8F66-4911-9DE7-A7E22BFAF3F8}"/>
              </a:ext>
            </a:extLst>
          </p:cNvPr>
          <p:cNvSpPr>
            <a:spLocks noGrp="1"/>
          </p:cNvSpPr>
          <p:nvPr>
            <p:ph type="dt" sz="half" idx="10"/>
          </p:nvPr>
        </p:nvSpPr>
        <p:spPr/>
        <p:txBody>
          <a:bodyPr/>
          <a:lstStyle/>
          <a:p>
            <a:fld id="{3623AFED-3B96-40BE-92C9-38E24AC606B9}" type="datetimeFigureOut">
              <a:rPr lang="en-US" smtClean="0"/>
              <a:t>4/23/2024</a:t>
            </a:fld>
            <a:endParaRPr lang="en-US"/>
          </a:p>
        </p:txBody>
      </p:sp>
      <p:sp>
        <p:nvSpPr>
          <p:cNvPr id="4" name="Footer Placeholder 3">
            <a:extLst>
              <a:ext uri="{FF2B5EF4-FFF2-40B4-BE49-F238E27FC236}">
                <a16:creationId xmlns:a16="http://schemas.microsoft.com/office/drawing/2014/main" id="{F0104993-B440-4185-AC3E-63EF21E7D7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E9961D-D9CA-47A5-8AEC-A83FB8E09542}"/>
              </a:ext>
            </a:extLst>
          </p:cNvPr>
          <p:cNvSpPr>
            <a:spLocks noGrp="1"/>
          </p:cNvSpPr>
          <p:nvPr>
            <p:ph type="sldNum" sz="quarter" idx="12"/>
          </p:nvPr>
        </p:nvSpPr>
        <p:spPr/>
        <p:txBody>
          <a:bodyPr/>
          <a:lstStyle/>
          <a:p>
            <a:fld id="{7BF12964-E25F-4356-98FA-32DE57AE3EF3}" type="slidenum">
              <a:rPr lang="en-US" smtClean="0"/>
              <a:t>‹#›</a:t>
            </a:fld>
            <a:endParaRPr lang="en-US"/>
          </a:p>
        </p:txBody>
      </p:sp>
    </p:spTree>
    <p:extLst>
      <p:ext uri="{BB962C8B-B14F-4D97-AF65-F5344CB8AC3E}">
        <p14:creationId xmlns:p14="http://schemas.microsoft.com/office/powerpoint/2010/main" val="25463386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BD6E86-876F-4718-9030-C30419E40CF0}"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28015963"/>
      </p:ext>
    </p:extLst>
  </p:cSld>
  <p:clrMapOvr>
    <a:masterClrMapping/>
  </p:clrMapOvr>
  <p:transition spd="med">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BD6E86-876F-4718-9030-C30419E40CF0}"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3883723771"/>
      </p:ext>
    </p:extLst>
  </p:cSld>
  <p:clrMapOvr>
    <a:masterClrMapping/>
  </p:clrMapOvr>
  <p:transition spd="med">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D6E86-876F-4718-9030-C30419E40CF0}"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731729988"/>
      </p:ext>
    </p:extLst>
  </p:cSld>
  <p:clrMapOvr>
    <a:masterClrMapping/>
  </p:clrMapOvr>
  <p:transition spd="med">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D6E86-876F-4718-9030-C30419E40CF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4045639000"/>
      </p:ext>
    </p:extLst>
  </p:cSld>
  <p:clrMapOvr>
    <a:masterClrMapping/>
  </p:clrMapOvr>
  <p:transition spd="med">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D6E86-876F-4718-9030-C30419E40CF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2460409878"/>
      </p:ext>
    </p:extLst>
  </p:cSld>
  <p:clrMapOvr>
    <a:masterClrMapping/>
  </p:clrMapOvr>
  <p:transition spd="med">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D6E86-876F-4718-9030-C30419E40CF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894798877"/>
      </p:ext>
    </p:extLst>
  </p:cSld>
  <p:clrMapOvr>
    <a:masterClrMapping/>
  </p:clrMapOvr>
  <p:transition spd="med">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D6E86-876F-4718-9030-C30419E40CF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B4E17-F2DE-4A39-AE83-8A5F81EC753D}" type="slidenum">
              <a:rPr lang="en-US" smtClean="0"/>
              <a:t>‹#›</a:t>
            </a:fld>
            <a:endParaRPr lang="en-US"/>
          </a:p>
        </p:txBody>
      </p:sp>
    </p:spTree>
    <p:extLst>
      <p:ext uri="{BB962C8B-B14F-4D97-AF65-F5344CB8AC3E}">
        <p14:creationId xmlns:p14="http://schemas.microsoft.com/office/powerpoint/2010/main" val="711370130"/>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6EF0FF-6E87-4E5E-999C-829733DEBB49}"/>
              </a:ext>
            </a:extLst>
          </p:cNvPr>
          <p:cNvSpPr>
            <a:spLocks noGrp="1"/>
          </p:cNvSpPr>
          <p:nvPr>
            <p:ph type="dt" sz="half" idx="10"/>
          </p:nvPr>
        </p:nvSpPr>
        <p:spPr/>
        <p:txBody>
          <a:bodyPr/>
          <a:lstStyle/>
          <a:p>
            <a:fld id="{3623AFED-3B96-40BE-92C9-38E24AC606B9}" type="datetimeFigureOut">
              <a:rPr lang="en-US" smtClean="0"/>
              <a:t>4/23/2024</a:t>
            </a:fld>
            <a:endParaRPr lang="en-US"/>
          </a:p>
        </p:txBody>
      </p:sp>
      <p:sp>
        <p:nvSpPr>
          <p:cNvPr id="3" name="Footer Placeholder 2">
            <a:extLst>
              <a:ext uri="{FF2B5EF4-FFF2-40B4-BE49-F238E27FC236}">
                <a16:creationId xmlns:a16="http://schemas.microsoft.com/office/drawing/2014/main" id="{6061BF40-CC9C-4CC8-B160-A1C6D32975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E1012A-3A8C-41E6-B7B6-EF6B1A39F63E}"/>
              </a:ext>
            </a:extLst>
          </p:cNvPr>
          <p:cNvSpPr>
            <a:spLocks noGrp="1"/>
          </p:cNvSpPr>
          <p:nvPr>
            <p:ph type="sldNum" sz="quarter" idx="12"/>
          </p:nvPr>
        </p:nvSpPr>
        <p:spPr/>
        <p:txBody>
          <a:bodyPr/>
          <a:lstStyle/>
          <a:p>
            <a:fld id="{7BF12964-E25F-4356-98FA-32DE57AE3EF3}" type="slidenum">
              <a:rPr lang="en-US" smtClean="0"/>
              <a:t>‹#›</a:t>
            </a:fld>
            <a:endParaRPr lang="en-US"/>
          </a:p>
        </p:txBody>
      </p:sp>
    </p:spTree>
    <p:extLst>
      <p:ext uri="{BB962C8B-B14F-4D97-AF65-F5344CB8AC3E}">
        <p14:creationId xmlns:p14="http://schemas.microsoft.com/office/powerpoint/2010/main" val="1064230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1058-7B06-4BC0-8910-92688E95C2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45F6E2-3173-4146-9207-F6AD8D3084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BF72F4-0498-4B33-87CA-EE9750FB6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07B119-E8CA-4A48-9F1C-F2355692B264}"/>
              </a:ext>
            </a:extLst>
          </p:cNvPr>
          <p:cNvSpPr>
            <a:spLocks noGrp="1"/>
          </p:cNvSpPr>
          <p:nvPr>
            <p:ph type="dt" sz="half" idx="10"/>
          </p:nvPr>
        </p:nvSpPr>
        <p:spPr/>
        <p:txBody>
          <a:bodyPr/>
          <a:lstStyle/>
          <a:p>
            <a:fld id="{3623AFED-3B96-40BE-92C9-38E24AC606B9}" type="datetimeFigureOut">
              <a:rPr lang="en-US" smtClean="0"/>
              <a:t>4/23/2024</a:t>
            </a:fld>
            <a:endParaRPr lang="en-US"/>
          </a:p>
        </p:txBody>
      </p:sp>
      <p:sp>
        <p:nvSpPr>
          <p:cNvPr id="6" name="Footer Placeholder 5">
            <a:extLst>
              <a:ext uri="{FF2B5EF4-FFF2-40B4-BE49-F238E27FC236}">
                <a16:creationId xmlns:a16="http://schemas.microsoft.com/office/drawing/2014/main" id="{4EF53207-039D-47BB-8DE8-9803EB6F8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DCCBE6-67FE-408D-A97B-BACF2176A4F9}"/>
              </a:ext>
            </a:extLst>
          </p:cNvPr>
          <p:cNvSpPr>
            <a:spLocks noGrp="1"/>
          </p:cNvSpPr>
          <p:nvPr>
            <p:ph type="sldNum" sz="quarter" idx="12"/>
          </p:nvPr>
        </p:nvSpPr>
        <p:spPr/>
        <p:txBody>
          <a:bodyPr/>
          <a:lstStyle/>
          <a:p>
            <a:fld id="{7BF12964-E25F-4356-98FA-32DE57AE3EF3}" type="slidenum">
              <a:rPr lang="en-US" smtClean="0"/>
              <a:t>‹#›</a:t>
            </a:fld>
            <a:endParaRPr lang="en-US"/>
          </a:p>
        </p:txBody>
      </p:sp>
    </p:spTree>
    <p:extLst>
      <p:ext uri="{BB962C8B-B14F-4D97-AF65-F5344CB8AC3E}">
        <p14:creationId xmlns:p14="http://schemas.microsoft.com/office/powerpoint/2010/main" val="3877891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208E-A2AD-4EFE-B829-EA092D6AE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4CCD44-37F0-4E5E-B8B6-C926C10D3F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B41C6C-9CC8-4B55-90E6-09791807A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549C02-0615-46A9-9816-765003290BF0}"/>
              </a:ext>
            </a:extLst>
          </p:cNvPr>
          <p:cNvSpPr>
            <a:spLocks noGrp="1"/>
          </p:cNvSpPr>
          <p:nvPr>
            <p:ph type="dt" sz="half" idx="10"/>
          </p:nvPr>
        </p:nvSpPr>
        <p:spPr/>
        <p:txBody>
          <a:bodyPr/>
          <a:lstStyle/>
          <a:p>
            <a:fld id="{3623AFED-3B96-40BE-92C9-38E24AC606B9}" type="datetimeFigureOut">
              <a:rPr lang="en-US" smtClean="0"/>
              <a:t>4/23/2024</a:t>
            </a:fld>
            <a:endParaRPr lang="en-US"/>
          </a:p>
        </p:txBody>
      </p:sp>
      <p:sp>
        <p:nvSpPr>
          <p:cNvPr id="6" name="Footer Placeholder 5">
            <a:extLst>
              <a:ext uri="{FF2B5EF4-FFF2-40B4-BE49-F238E27FC236}">
                <a16:creationId xmlns:a16="http://schemas.microsoft.com/office/drawing/2014/main" id="{EA1F27B9-F735-423E-ADBF-8F01ABC6E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22369-3F6C-4ACA-845B-B778E296581C}"/>
              </a:ext>
            </a:extLst>
          </p:cNvPr>
          <p:cNvSpPr>
            <a:spLocks noGrp="1"/>
          </p:cNvSpPr>
          <p:nvPr>
            <p:ph type="sldNum" sz="quarter" idx="12"/>
          </p:nvPr>
        </p:nvSpPr>
        <p:spPr/>
        <p:txBody>
          <a:bodyPr/>
          <a:lstStyle/>
          <a:p>
            <a:fld id="{7BF12964-E25F-4356-98FA-32DE57AE3EF3}" type="slidenum">
              <a:rPr lang="en-US" smtClean="0"/>
              <a:t>‹#›</a:t>
            </a:fld>
            <a:endParaRPr lang="en-US"/>
          </a:p>
        </p:txBody>
      </p:sp>
    </p:spTree>
    <p:extLst>
      <p:ext uri="{BB962C8B-B14F-4D97-AF65-F5344CB8AC3E}">
        <p14:creationId xmlns:p14="http://schemas.microsoft.com/office/powerpoint/2010/main" val="305079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6ECC9-E112-4F44-BC8F-12235EE3C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837D86-8A85-4896-A345-E7E5EC3B4C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7A7D9-F017-456E-AC00-CDE461A9F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3AFED-3B96-40BE-92C9-38E24AC606B9}" type="datetimeFigureOut">
              <a:rPr lang="en-US" smtClean="0"/>
              <a:t>4/23/2024</a:t>
            </a:fld>
            <a:endParaRPr lang="en-US"/>
          </a:p>
        </p:txBody>
      </p:sp>
      <p:sp>
        <p:nvSpPr>
          <p:cNvPr id="5" name="Footer Placeholder 4">
            <a:extLst>
              <a:ext uri="{FF2B5EF4-FFF2-40B4-BE49-F238E27FC236}">
                <a16:creationId xmlns:a16="http://schemas.microsoft.com/office/drawing/2014/main" id="{77560A75-4504-456E-BC97-20A2E30F1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C147CF-3BF9-433C-9212-8E5D0740AC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12964-E25F-4356-98FA-32DE57AE3EF3}" type="slidenum">
              <a:rPr lang="en-US" smtClean="0"/>
              <a:t>‹#›</a:t>
            </a:fld>
            <a:endParaRPr lang="en-US"/>
          </a:p>
        </p:txBody>
      </p:sp>
    </p:spTree>
    <p:extLst>
      <p:ext uri="{BB962C8B-B14F-4D97-AF65-F5344CB8AC3E}">
        <p14:creationId xmlns:p14="http://schemas.microsoft.com/office/powerpoint/2010/main" val="467204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E29620-255D-4200-B67F-1AD0A5DB2E9D}"/>
              </a:ext>
            </a:extLst>
          </p:cNvPr>
          <p:cNvSpPr>
            <a:spLocks noGrp="1" noChangeArrowheads="1"/>
          </p:cNvSpPr>
          <p:nvPr>
            <p:ph type="title"/>
          </p:nvPr>
        </p:nvSpPr>
        <p:spPr bwMode="auto">
          <a:xfrm>
            <a:off x="1117600" y="990601"/>
            <a:ext cx="71120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07E238-CCA5-47F1-B6A1-F0BE86E49F70}"/>
              </a:ext>
            </a:extLst>
          </p:cNvPr>
          <p:cNvSpPr>
            <a:spLocks noGrp="1" noChangeArrowheads="1"/>
          </p:cNvSpPr>
          <p:nvPr>
            <p:ph type="body" idx="1"/>
          </p:nvPr>
        </p:nvSpPr>
        <p:spPr bwMode="auto">
          <a:xfrm>
            <a:off x="1117600" y="1828801"/>
            <a:ext cx="73152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7B6CE3E-A838-4A3D-8BE8-7927E01771B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2DE6B4E5-4510-43E9-9DA7-339F19F2DF5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85F5E024-428A-4669-A3E3-DAB89A57593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F760B64-7C12-404E-9C2A-02ECD8F90CE5}" type="slidenum">
              <a:rPr lang="en-US" altLang="en-US">
                <a:solidFill>
                  <a:srgbClr val="000000"/>
                </a:solidFill>
                <a:latin typeface="Arial" panose="020B0604020202020204" pitchFamily="34" charset="0"/>
              </a:rPr>
              <a:pPr fontAlgn="base">
                <a:spcBef>
                  <a:spcPct val="0"/>
                </a:spcBef>
                <a:spcAft>
                  <a:spcPct val="0"/>
                </a:spcAft>
              </a:pPr>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986006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l" rtl="0" eaLnBrk="0" fontAlgn="base" hangingPunct="0">
        <a:spcBef>
          <a:spcPct val="0"/>
        </a:spcBef>
        <a:spcAft>
          <a:spcPct val="0"/>
        </a:spcAft>
        <a:defRPr sz="2800" b="1">
          <a:solidFill>
            <a:srgbClr val="8E7912"/>
          </a:solidFill>
          <a:latin typeface="+mj-lt"/>
          <a:ea typeface="+mj-ea"/>
          <a:cs typeface="+mj-cs"/>
        </a:defRPr>
      </a:lvl1pPr>
      <a:lvl2pPr algn="l" rtl="0" eaLnBrk="0" fontAlgn="base" hangingPunct="0">
        <a:spcBef>
          <a:spcPct val="0"/>
        </a:spcBef>
        <a:spcAft>
          <a:spcPct val="0"/>
        </a:spcAft>
        <a:defRPr sz="2800" b="1">
          <a:solidFill>
            <a:srgbClr val="8E7912"/>
          </a:solidFill>
          <a:latin typeface="Tahoma" pitchFamily="34" charset="0"/>
        </a:defRPr>
      </a:lvl2pPr>
      <a:lvl3pPr algn="l" rtl="0" eaLnBrk="0" fontAlgn="base" hangingPunct="0">
        <a:spcBef>
          <a:spcPct val="0"/>
        </a:spcBef>
        <a:spcAft>
          <a:spcPct val="0"/>
        </a:spcAft>
        <a:defRPr sz="2800" b="1">
          <a:solidFill>
            <a:srgbClr val="8E7912"/>
          </a:solidFill>
          <a:latin typeface="Tahoma" pitchFamily="34" charset="0"/>
        </a:defRPr>
      </a:lvl3pPr>
      <a:lvl4pPr algn="l" rtl="0" eaLnBrk="0" fontAlgn="base" hangingPunct="0">
        <a:spcBef>
          <a:spcPct val="0"/>
        </a:spcBef>
        <a:spcAft>
          <a:spcPct val="0"/>
        </a:spcAft>
        <a:defRPr sz="2800" b="1">
          <a:solidFill>
            <a:srgbClr val="8E7912"/>
          </a:solidFill>
          <a:latin typeface="Tahoma" pitchFamily="34" charset="0"/>
        </a:defRPr>
      </a:lvl4pPr>
      <a:lvl5pPr algn="l" rtl="0" eaLnBrk="0" fontAlgn="base" hangingPunct="0">
        <a:spcBef>
          <a:spcPct val="0"/>
        </a:spcBef>
        <a:spcAft>
          <a:spcPct val="0"/>
        </a:spcAft>
        <a:defRPr sz="2800" b="1">
          <a:solidFill>
            <a:srgbClr val="8E7912"/>
          </a:solidFill>
          <a:latin typeface="Tahoma" pitchFamily="34" charset="0"/>
        </a:defRPr>
      </a:lvl5pPr>
      <a:lvl6pPr marL="457200" algn="l" rtl="0" fontAlgn="base">
        <a:spcBef>
          <a:spcPct val="0"/>
        </a:spcBef>
        <a:spcAft>
          <a:spcPct val="0"/>
        </a:spcAft>
        <a:defRPr sz="2800" b="1">
          <a:solidFill>
            <a:srgbClr val="8E7912"/>
          </a:solidFill>
          <a:latin typeface="Tahoma" pitchFamily="34" charset="0"/>
        </a:defRPr>
      </a:lvl6pPr>
      <a:lvl7pPr marL="914400" algn="l" rtl="0" fontAlgn="base">
        <a:spcBef>
          <a:spcPct val="0"/>
        </a:spcBef>
        <a:spcAft>
          <a:spcPct val="0"/>
        </a:spcAft>
        <a:defRPr sz="2800" b="1">
          <a:solidFill>
            <a:srgbClr val="8E7912"/>
          </a:solidFill>
          <a:latin typeface="Tahoma" pitchFamily="34" charset="0"/>
        </a:defRPr>
      </a:lvl7pPr>
      <a:lvl8pPr marL="1371600" algn="l" rtl="0" fontAlgn="base">
        <a:spcBef>
          <a:spcPct val="0"/>
        </a:spcBef>
        <a:spcAft>
          <a:spcPct val="0"/>
        </a:spcAft>
        <a:defRPr sz="2800" b="1">
          <a:solidFill>
            <a:srgbClr val="8E7912"/>
          </a:solidFill>
          <a:latin typeface="Tahoma" pitchFamily="34" charset="0"/>
        </a:defRPr>
      </a:lvl8pPr>
      <a:lvl9pPr marL="1828800" algn="l" rtl="0" fontAlgn="base">
        <a:spcBef>
          <a:spcPct val="0"/>
        </a:spcBef>
        <a:spcAft>
          <a:spcPct val="0"/>
        </a:spcAft>
        <a:defRPr sz="2800" b="1">
          <a:solidFill>
            <a:srgbClr val="8E791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rgbClr val="4C410A"/>
          </a:solidFill>
          <a:latin typeface="+mn-lt"/>
          <a:ea typeface="+mn-ea"/>
          <a:cs typeface="+mn-cs"/>
        </a:defRPr>
      </a:lvl1pPr>
      <a:lvl2pPr marL="742950" indent="-285750" algn="l" rtl="0" eaLnBrk="0" fontAlgn="base" hangingPunct="0">
        <a:spcBef>
          <a:spcPct val="20000"/>
        </a:spcBef>
        <a:spcAft>
          <a:spcPct val="0"/>
        </a:spcAft>
        <a:buChar char="–"/>
        <a:defRPr sz="1600">
          <a:solidFill>
            <a:srgbClr val="4C410A"/>
          </a:solidFill>
          <a:latin typeface="+mn-lt"/>
        </a:defRPr>
      </a:lvl2pPr>
      <a:lvl3pPr marL="1143000" indent="-228600" algn="l" rtl="0" eaLnBrk="0" fontAlgn="base" hangingPunct="0">
        <a:spcBef>
          <a:spcPct val="20000"/>
        </a:spcBef>
        <a:spcAft>
          <a:spcPct val="0"/>
        </a:spcAft>
        <a:buChar char="•"/>
        <a:defRPr sz="1400">
          <a:solidFill>
            <a:srgbClr val="4C410A"/>
          </a:solidFill>
          <a:latin typeface="+mn-lt"/>
        </a:defRPr>
      </a:lvl3pPr>
      <a:lvl4pPr marL="1600200" indent="-228600" algn="l" rtl="0" eaLnBrk="0" fontAlgn="base" hangingPunct="0">
        <a:spcBef>
          <a:spcPct val="20000"/>
        </a:spcBef>
        <a:spcAft>
          <a:spcPct val="0"/>
        </a:spcAft>
        <a:buChar char="–"/>
        <a:defRPr sz="1200">
          <a:solidFill>
            <a:srgbClr val="4C410A"/>
          </a:solidFill>
          <a:latin typeface="+mn-lt"/>
        </a:defRPr>
      </a:lvl4pPr>
      <a:lvl5pPr marL="2057400" indent="-228600" algn="l" rtl="0" eaLnBrk="0" fontAlgn="base" hangingPunct="0">
        <a:spcBef>
          <a:spcPct val="20000"/>
        </a:spcBef>
        <a:spcAft>
          <a:spcPct val="0"/>
        </a:spcAft>
        <a:buChar char="»"/>
        <a:defRPr sz="1200">
          <a:solidFill>
            <a:srgbClr val="4C410A"/>
          </a:solidFill>
          <a:latin typeface="+mn-lt"/>
        </a:defRPr>
      </a:lvl5pPr>
      <a:lvl6pPr marL="2514600" indent="-228600" algn="l" rtl="0" fontAlgn="base">
        <a:spcBef>
          <a:spcPct val="20000"/>
        </a:spcBef>
        <a:spcAft>
          <a:spcPct val="0"/>
        </a:spcAft>
        <a:buChar char="»"/>
        <a:defRPr sz="1200">
          <a:solidFill>
            <a:srgbClr val="4C410A"/>
          </a:solidFill>
          <a:latin typeface="+mn-lt"/>
        </a:defRPr>
      </a:lvl6pPr>
      <a:lvl7pPr marL="2971800" indent="-228600" algn="l" rtl="0" fontAlgn="base">
        <a:spcBef>
          <a:spcPct val="20000"/>
        </a:spcBef>
        <a:spcAft>
          <a:spcPct val="0"/>
        </a:spcAft>
        <a:buChar char="»"/>
        <a:defRPr sz="1200">
          <a:solidFill>
            <a:srgbClr val="4C410A"/>
          </a:solidFill>
          <a:latin typeface="+mn-lt"/>
        </a:defRPr>
      </a:lvl7pPr>
      <a:lvl8pPr marL="3429000" indent="-228600" algn="l" rtl="0" fontAlgn="base">
        <a:spcBef>
          <a:spcPct val="20000"/>
        </a:spcBef>
        <a:spcAft>
          <a:spcPct val="0"/>
        </a:spcAft>
        <a:buChar char="»"/>
        <a:defRPr sz="1200">
          <a:solidFill>
            <a:srgbClr val="4C410A"/>
          </a:solidFill>
          <a:latin typeface="+mn-lt"/>
        </a:defRPr>
      </a:lvl8pPr>
      <a:lvl9pPr marL="3886200" indent="-228600" algn="l" rtl="0" fontAlgn="base">
        <a:spcBef>
          <a:spcPct val="20000"/>
        </a:spcBef>
        <a:spcAft>
          <a:spcPct val="0"/>
        </a:spcAft>
        <a:buChar char="»"/>
        <a:defRPr sz="1200">
          <a:solidFill>
            <a:srgbClr val="4C410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590A-9D7E-4E6C-95FF-D7F06C035544}" type="datetimeFigureOut">
              <a:rPr lang="en-US" smtClean="0"/>
              <a:pPr/>
              <a:t>4/23/2024</a:t>
            </a:fld>
            <a:endParaRPr lang="en-US"/>
          </a:p>
        </p:txBody>
      </p:sp>
      <p:sp>
        <p:nvSpPr>
          <p:cNvPr id="5" name="Footer Placeholder 4"/>
          <p:cNvSpPr>
            <a:spLocks noGrp="1"/>
          </p:cNvSpPr>
          <p:nvPr>
            <p:ph type="ftr" sz="quarter" idx="3"/>
          </p:nvPr>
        </p:nvSpPr>
        <p:spPr>
          <a:xfrm>
            <a:off x="4165601" y="635642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42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6607B-AFF0-4AE3-A106-86C7670E0507}" type="slidenum">
              <a:rPr lang="en-US" smtClean="0"/>
              <a:pPr/>
              <a:t>‹#›</a:t>
            </a:fld>
            <a:endParaRPr lang="en-US"/>
          </a:p>
        </p:txBody>
      </p:sp>
    </p:spTree>
    <p:extLst>
      <p:ext uri="{BB962C8B-B14F-4D97-AF65-F5344CB8AC3E}">
        <p14:creationId xmlns:p14="http://schemas.microsoft.com/office/powerpoint/2010/main" val="17046141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52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16C12-E8C4-48D8-8FAE-E15AC55AD3B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52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52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7598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DBF1E-72C0-4580-A1F7-3EC1AA11211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FD045-3B28-46C9-8C06-807F6FA30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4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D6E86-876F-4718-9030-C30419E40CF0}" type="datetimeFigureOut">
              <a:rPr lang="en-US" smtClean="0"/>
              <a:t>4/23/2024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B4E17-F2DE-4A39-AE83-8A5F81EC753D}" type="slidenum">
              <a:rPr lang="en-US" smtClean="0"/>
              <a:t>‹#›</a:t>
            </a:fld>
            <a:endParaRPr lang="en-US"/>
          </a:p>
        </p:txBody>
      </p:sp>
    </p:spTree>
    <p:extLst>
      <p:ext uri="{BB962C8B-B14F-4D97-AF65-F5344CB8AC3E}">
        <p14:creationId xmlns:p14="http://schemas.microsoft.com/office/powerpoint/2010/main" val="20382775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hyperlink" Target="http://www.learningmarket.org/" TargetMode="External"/><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8E93-FCA4-459C-9B74-8B1CE21E914B}"/>
              </a:ext>
            </a:extLst>
          </p:cNvPr>
          <p:cNvSpPr>
            <a:spLocks noGrp="1"/>
          </p:cNvSpPr>
          <p:nvPr>
            <p:ph type="ctrTitle"/>
          </p:nvPr>
        </p:nvSpPr>
        <p:spPr>
          <a:xfrm>
            <a:off x="1438656" y="999743"/>
            <a:ext cx="9144000" cy="949643"/>
          </a:xfrm>
        </p:spPr>
        <p:txBody>
          <a:bodyPr>
            <a:normAutofit/>
          </a:bodyPr>
          <a:lstStyle/>
          <a:p>
            <a:r>
              <a:rPr lang="en-US" b="1" spc="50" dirty="0">
                <a:ln w="0"/>
                <a:solidFill>
                  <a:schemeClr val="bg2"/>
                </a:solidFill>
                <a:effectLst>
                  <a:innerShdw blurRad="63500" dist="50800" dir="13500000">
                    <a:srgbClr val="000000">
                      <a:alpha val="50000"/>
                    </a:srgbClr>
                  </a:innerShdw>
                </a:effectLst>
              </a:rPr>
              <a:t>Avoiding Legal Malpractice</a:t>
            </a:r>
          </a:p>
        </p:txBody>
      </p:sp>
      <p:sp>
        <p:nvSpPr>
          <p:cNvPr id="3" name="Content Placeholder 2">
            <a:extLst>
              <a:ext uri="{FF2B5EF4-FFF2-40B4-BE49-F238E27FC236}">
                <a16:creationId xmlns:a16="http://schemas.microsoft.com/office/drawing/2014/main" id="{5913A73C-DE04-44E0-9F9F-1A3BB0EE4A29}"/>
              </a:ext>
            </a:extLst>
          </p:cNvPr>
          <p:cNvSpPr txBox="1">
            <a:spLocks/>
          </p:cNvSpPr>
          <p:nvPr/>
        </p:nvSpPr>
        <p:spPr>
          <a:xfrm>
            <a:off x="1438656" y="2095690"/>
            <a:ext cx="9229343" cy="4192815"/>
          </a:xfrm>
          <a:prstGeom prst="rect">
            <a:avLst/>
          </a:prstGeom>
          <a:ln>
            <a:solidFill>
              <a:schemeClr val="accent2">
                <a:lumMod val="20000"/>
                <a:lumOff val="80000"/>
              </a:schemeClr>
            </a:solidFill>
          </a:ln>
        </p:spPr>
        <p:txBody>
          <a:bodyPr vert="horz" lIns="274320" tIns="365760" rIns="274320" bIns="274320" rtlCol="0">
            <a:normAutofit fontScale="92500" lnSpcReduction="20000"/>
          </a:bodyPr>
          <a:lst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a:lstStyle>
          <a:p>
            <a:pPr marL="571329" marR="914126" lvl="0" indent="0" algn="ctr" defTabSz="91412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999" b="1" i="0" u="none" strike="noStrike" kern="1200" cap="all" spc="50" normalizeH="0" baseline="0" noProof="0" dirty="0">
                <a:ln w="0"/>
                <a:solidFill>
                  <a:srgbClr val="ED7D31">
                    <a:lumMod val="60000"/>
                    <a:lumOff val="40000"/>
                  </a:srgbClr>
                </a:solidFill>
                <a:effectLst>
                  <a:innerShdw blurRad="63500" dist="50800" dir="13500000">
                    <a:srgbClr val="000000">
                      <a:alpha val="50000"/>
                    </a:srgbClr>
                  </a:innerShdw>
                </a:effectLst>
                <a:uLnTx/>
                <a:uFillTx/>
                <a:latin typeface="Arial Narrow"/>
                <a:ea typeface="Times New Roman"/>
                <a:cs typeface="+mn-cs"/>
              </a:rPr>
              <a:t>Program Knowledge Level</a:t>
            </a:r>
            <a:endParaRPr kumimoji="0" lang="en-US" sz="1999" b="1" i="0" u="none" strike="noStrike" kern="1200" cap="all" spc="50" normalizeH="0" baseline="0" noProof="0" dirty="0">
              <a:ln w="0"/>
              <a:solidFill>
                <a:srgbClr val="ED7D31">
                  <a:lumMod val="60000"/>
                  <a:lumOff val="40000"/>
                </a:srgbClr>
              </a:solidFill>
              <a:effectLst>
                <a:innerShdw blurRad="63500" dist="50800" dir="13500000">
                  <a:srgbClr val="000000">
                    <a:alpha val="50000"/>
                  </a:srgbClr>
                </a:innerShdw>
              </a:effectLst>
              <a:uLnTx/>
              <a:uFillTx/>
              <a:latin typeface="Times New Roman"/>
              <a:ea typeface="Times New Roman"/>
              <a:cs typeface="+mn-cs"/>
            </a:endParaRPr>
          </a:p>
          <a:p>
            <a:pPr marL="0" marR="0" lvl="0" indent="0" algn="ctr" defTabSz="91412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999"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Arial Narrow"/>
                <a:ea typeface="Times New Roman"/>
                <a:cs typeface="+mn-cs"/>
              </a:rPr>
              <a:t>Basic</a:t>
            </a:r>
          </a:p>
          <a:p>
            <a:pPr marL="0" marR="0" lvl="0" indent="0" algn="ctr" defTabSz="91412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999" b="1" i="0" u="none" strike="noStrike" kern="1200" cap="none" spc="50" normalizeH="0" baseline="0" noProof="0" dirty="0">
                <a:ln w="0"/>
                <a:solidFill>
                  <a:srgbClr val="ED7D31">
                    <a:lumMod val="60000"/>
                    <a:lumOff val="40000"/>
                  </a:srgbClr>
                </a:solidFill>
                <a:effectLst>
                  <a:innerShdw blurRad="63500" dist="50800" dir="13500000">
                    <a:srgbClr val="000000">
                      <a:alpha val="50000"/>
                    </a:srgbClr>
                  </a:innerShdw>
                </a:effectLst>
                <a:uLnTx/>
                <a:uFillTx/>
                <a:latin typeface="Arial Narrow"/>
                <a:ea typeface="Times New Roman"/>
                <a:cs typeface="+mn-cs"/>
              </a:rPr>
              <a:t>ADVANCE PREPARATION</a:t>
            </a:r>
            <a:endParaRPr kumimoji="0" lang="en-US" sz="1999" b="1" i="0" u="none" strike="noStrike" kern="1200" cap="none" spc="50" normalizeH="0" baseline="0" noProof="0" dirty="0">
              <a:ln w="0"/>
              <a:solidFill>
                <a:srgbClr val="ED7D31">
                  <a:lumMod val="60000"/>
                  <a:lumOff val="40000"/>
                </a:srgbClr>
              </a:solidFill>
              <a:effectLst>
                <a:innerShdw blurRad="63500" dist="50800" dir="13500000">
                  <a:srgbClr val="000000">
                    <a:alpha val="50000"/>
                  </a:srgbClr>
                </a:innerShdw>
              </a:effectLst>
              <a:uLnTx/>
              <a:uFillTx/>
              <a:latin typeface="Times New Roman"/>
              <a:ea typeface="Times New Roman"/>
              <a:cs typeface="+mn-cs"/>
            </a:endParaRPr>
          </a:p>
          <a:p>
            <a:pPr marL="0" marR="0" lvl="0" indent="0" algn="ctr" defTabSz="914126"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999"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Times New Roman"/>
                <a:cs typeface="+mn-cs"/>
              </a:rPr>
              <a:t>No advance preparation is required of the course participant.</a:t>
            </a:r>
            <a:endParaRPr kumimoji="0" lang="en-US" sz="1999"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Times New Roman"/>
              <a:ea typeface="Times New Roman"/>
              <a:cs typeface="+mn-cs"/>
            </a:endParaRPr>
          </a:p>
          <a:p>
            <a:pPr marL="0" marR="0" lvl="0" indent="0" algn="ctr" defTabSz="91412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999" b="1" i="0" u="none" strike="noStrike" kern="1200" cap="all" spc="50" normalizeH="0" baseline="0" noProof="0" dirty="0">
                <a:ln w="0"/>
                <a:solidFill>
                  <a:srgbClr val="ED7D31">
                    <a:lumMod val="60000"/>
                    <a:lumOff val="40000"/>
                  </a:srgbClr>
                </a:solidFill>
                <a:effectLst>
                  <a:innerShdw blurRad="63500" dist="50800" dir="13500000">
                    <a:srgbClr val="000000">
                      <a:alpha val="50000"/>
                    </a:srgbClr>
                  </a:innerShdw>
                </a:effectLst>
                <a:uLnTx/>
                <a:uFillTx/>
                <a:latin typeface="Arial Narrow"/>
                <a:ea typeface="Times New Roman"/>
                <a:cs typeface="+mn-cs"/>
              </a:rPr>
              <a:t>Course credit</a:t>
            </a:r>
          </a:p>
          <a:p>
            <a:pPr marL="0" marR="0" lvl="0" indent="0" algn="ctr" defTabSz="91412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999" b="1" i="0" u="none" strike="noStrike" kern="1200" cap="none" spc="50" normalizeH="0" baseline="0" noProof="0" dirty="0">
                <a:ln w="0"/>
                <a:solidFill>
                  <a:prstClr val="white">
                    <a:lumMod val="95000"/>
                  </a:prstClr>
                </a:solidFill>
                <a:effectLst>
                  <a:innerShdw blurRad="63500" dist="50800" dir="13500000">
                    <a:srgbClr val="000000">
                      <a:alpha val="50000"/>
                    </a:srgbClr>
                  </a:innerShdw>
                </a:effectLst>
                <a:uLnTx/>
                <a:uFillTx/>
                <a:latin typeface="Arial Narrow"/>
                <a:ea typeface="Times New Roman"/>
                <a:cs typeface="+mn-cs"/>
              </a:rPr>
              <a:t>1 hour CLE Ethics Online Credit</a:t>
            </a:r>
          </a:p>
          <a:p>
            <a:pPr marL="0" marR="0" lvl="0" indent="0" algn="ctr" defTabSz="91412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999" b="1" i="0" u="none" strike="noStrike" kern="1200" cap="all" spc="50" normalizeH="0" baseline="0" noProof="0" dirty="0">
                <a:ln w="0"/>
                <a:solidFill>
                  <a:srgbClr val="ED7D31">
                    <a:lumMod val="60000"/>
                    <a:lumOff val="40000"/>
                  </a:srgbClr>
                </a:solidFill>
                <a:effectLst>
                  <a:innerShdw blurRad="63500" dist="50800" dir="13500000">
                    <a:srgbClr val="000000">
                      <a:alpha val="50000"/>
                    </a:srgbClr>
                  </a:innerShdw>
                </a:effectLst>
                <a:uLnTx/>
                <a:uFillTx/>
                <a:latin typeface="Arial Narrow"/>
                <a:ea typeface="Times New Roman"/>
                <a:cs typeface="+mn-cs"/>
              </a:rPr>
              <a:t>Course Development and Review</a:t>
            </a:r>
            <a:endParaRPr kumimoji="0" lang="en-US" sz="1999" b="1" i="0" u="none" strike="noStrike" kern="1200" cap="all" spc="50" normalizeH="0" baseline="0" noProof="0" dirty="0">
              <a:ln w="0"/>
              <a:solidFill>
                <a:srgbClr val="ED7D31">
                  <a:lumMod val="60000"/>
                  <a:lumOff val="40000"/>
                </a:srgbClr>
              </a:solidFill>
              <a:effectLst>
                <a:innerShdw blurRad="63500" dist="50800" dir="13500000">
                  <a:srgbClr val="000000">
                    <a:alpha val="50000"/>
                  </a:srgbClr>
                </a:innerShdw>
              </a:effectLst>
              <a:uLnTx/>
              <a:uFillTx/>
              <a:latin typeface="Times New Roman"/>
              <a:ea typeface="Times New Roman"/>
              <a:cs typeface="+mn-cs"/>
            </a:endParaRPr>
          </a:p>
          <a:p>
            <a:pPr marL="0" marR="0" lvl="0" indent="0" algn="ctr" defTabSz="91412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999"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Calibri"/>
                <a:cs typeface="Times New Roman"/>
              </a:rPr>
              <a:t>Course material was developed and updated by </a:t>
            </a:r>
            <a:br>
              <a:rPr kumimoji="0" lang="en-US" sz="1999"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Calibri"/>
                <a:cs typeface="Times New Roman"/>
              </a:rPr>
            </a:br>
            <a:r>
              <a:rPr lang="en-US" sz="1999" b="1" spc="50" dirty="0">
                <a:ln w="0"/>
                <a:solidFill>
                  <a:srgbClr val="E7E6E6"/>
                </a:solidFill>
                <a:effectLst>
                  <a:innerShdw blurRad="63500" dist="50800" dir="13500000">
                    <a:srgbClr val="000000">
                      <a:alpha val="50000"/>
                    </a:srgbClr>
                  </a:innerShdw>
                </a:effectLst>
                <a:latin typeface="Arial Narrow"/>
                <a:ea typeface="Calibri"/>
                <a:cs typeface="Times New Roman"/>
              </a:rPr>
              <a:t>Paul Fellman</a:t>
            </a:r>
            <a:r>
              <a:rPr kumimoji="0" lang="en-US" sz="1999"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Calibri"/>
                <a:cs typeface="Times New Roman"/>
              </a:rPr>
              <a:t>, BA, JD</a:t>
            </a:r>
            <a:br>
              <a:rPr kumimoji="0" lang="en-US" sz="1999"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Calibri"/>
                <a:cs typeface="Times New Roman"/>
              </a:rPr>
            </a:br>
            <a:r>
              <a:rPr kumimoji="0" lang="en-US" sz="1999"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Calibri"/>
                <a:cs typeface="Times New Roman"/>
              </a:rPr>
              <a:t>4/15/2024</a:t>
            </a:r>
          </a:p>
          <a:p>
            <a:pPr marL="0" marR="0" lvl="0" indent="0" algn="ctr" defTabSz="91412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mn-ea"/>
                <a:cs typeface="Times New Roman"/>
              </a:rPr>
              <a:t>Reviewed by</a:t>
            </a:r>
          </a:p>
          <a:p>
            <a:pPr marL="0" marR="0" lvl="0" indent="0" algn="ctr" defTabSz="914126"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600" b="1" spc="50" dirty="0">
                <a:ln w="0"/>
                <a:solidFill>
                  <a:srgbClr val="E7E6E6"/>
                </a:solidFill>
                <a:effectLst>
                  <a:innerShdw blurRad="63500" dist="50800" dir="13500000">
                    <a:srgbClr val="000000">
                      <a:alpha val="50000"/>
                    </a:srgbClr>
                  </a:innerShdw>
                </a:effectLst>
                <a:latin typeface="Arial Narrow"/>
                <a:cs typeface="Times New Roman"/>
              </a:rPr>
              <a:t>Edward Perkins</a:t>
            </a:r>
            <a:r>
              <a:rPr kumimoji="0" lang="en-US" sz="1600"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mn-ea"/>
                <a:cs typeface="Times New Roman"/>
              </a:rPr>
              <a:t>, JD, </a:t>
            </a:r>
            <a:r>
              <a:rPr lang="en-US" sz="1600" b="1" spc="50" dirty="0">
                <a:ln w="0"/>
                <a:solidFill>
                  <a:srgbClr val="E7E6E6"/>
                </a:solidFill>
                <a:effectLst>
                  <a:innerShdw blurRad="63500" dist="50800" dir="13500000">
                    <a:srgbClr val="000000">
                      <a:alpha val="50000"/>
                    </a:srgbClr>
                  </a:innerShdw>
                </a:effectLst>
                <a:latin typeface="Arial Narrow"/>
                <a:cs typeface="Times New Roman"/>
              </a:rPr>
              <a:t>LLM (Tax), CPA</a:t>
            </a:r>
            <a:endParaRPr kumimoji="0" lang="en-US" sz="1600"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mn-ea"/>
              <a:cs typeface="Times New Roman"/>
            </a:endParaRPr>
          </a:p>
          <a:p>
            <a:pPr marL="0" marR="0" lvl="0" indent="0" algn="ctr" defTabSz="914126"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600" b="1" spc="50" dirty="0">
                <a:ln w="0"/>
                <a:solidFill>
                  <a:srgbClr val="E7E6E6"/>
                </a:solidFill>
                <a:effectLst>
                  <a:innerShdw blurRad="63500" dist="50800" dir="13500000">
                    <a:srgbClr val="000000">
                      <a:alpha val="50000"/>
                    </a:srgbClr>
                  </a:innerShdw>
                </a:effectLst>
                <a:latin typeface="Calibri"/>
              </a:rPr>
              <a:t>4/15/2024</a:t>
            </a:r>
            <a:endParaRPr kumimoji="0" lang="en-US" sz="1600"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Calibri"/>
              <a:ea typeface="+mn-ea"/>
              <a:cs typeface="+mn-cs"/>
            </a:endParaRPr>
          </a:p>
        </p:txBody>
      </p:sp>
    </p:spTree>
    <p:extLst>
      <p:ext uri="{BB962C8B-B14F-4D97-AF65-F5344CB8AC3E}">
        <p14:creationId xmlns:p14="http://schemas.microsoft.com/office/powerpoint/2010/main" val="11876885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
                                            <p:txEl>
                                              <p:pRg st="7" end="7"/>
                                            </p:txEl>
                                          </p:spTgt>
                                        </p:tgtEl>
                                      </p:cBhvr>
                                    </p:animEffect>
                                  </p:childTnLst>
                                </p:cTn>
                              </p:par>
                              <p:par>
                                <p:cTn id="57" presetID="53" presetClass="entr" presetSubtype="16"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p:cTn id="5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1" dur="500"/>
                                        <p:tgtEl>
                                          <p:spTgt spid="3">
                                            <p:txEl>
                                              <p:pRg st="8" end="8"/>
                                            </p:txEl>
                                          </p:spTgt>
                                        </p:tgtEl>
                                      </p:cBhvr>
                                    </p:animEffect>
                                  </p:childTnLst>
                                </p:cTn>
                              </p:par>
                              <p:par>
                                <p:cTn id="62" presetID="53" presetClass="entr" presetSubtype="16" fill="hold"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 calcmode="lin" valueType="num">
                                      <p:cBhvr>
                                        <p:cTn id="6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6" dur="500"/>
                                        <p:tgtEl>
                                          <p:spTgt spid="3">
                                            <p:txEl>
                                              <p:pRg st="9" end="9"/>
                                            </p:txEl>
                                          </p:spTgt>
                                        </p:tgtEl>
                                      </p:cBhvr>
                                    </p:animEffect>
                                  </p:childTnLst>
                                </p:cTn>
                              </p:par>
                              <p:par>
                                <p:cTn id="67" presetID="53" presetClass="entr" presetSubtype="16" fill="hold" nodeType="with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 calcmode="lin" valueType="num">
                                      <p:cBhvr>
                                        <p:cTn id="6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296379" y="991365"/>
            <a:ext cx="324044" cy="830781"/>
          </a:xfrm>
          <a:prstGeom prst="rect">
            <a:avLst/>
          </a:prstGeom>
          <a:noFill/>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1" name="Rectangle 10"/>
          <p:cNvSpPr/>
          <p:nvPr/>
        </p:nvSpPr>
        <p:spPr>
          <a:xfrm flipH="1">
            <a:off x="4781892" y="1219776"/>
            <a:ext cx="3085296"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258019" y="1593960"/>
            <a:ext cx="4418449" cy="3907736"/>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mn-cs"/>
              </a:rPr>
              <a:t>Technical Support</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If you have issues during the presentation, please email</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lang="en-US" sz="3599" b="1" dirty="0" err="1">
                <a:solidFill>
                  <a:srgbClr val="000000"/>
                </a:solidFill>
                <a:latin typeface="Arial Narrow" panose="020B0606020202030204" pitchFamily="34" charset="0"/>
              </a:rPr>
              <a:t>stait</a:t>
            </a:r>
            <a:r>
              <a:rPr kumimoji="0" lang="en-US" sz="3599"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@gibperk.com</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for real-time troubleshooting assistance</a:t>
            </a:r>
            <a:r>
              <a:rPr kumimoji="0" lang="en-US" sz="2399"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000000"/>
              </a:solidFill>
              <a:effectLst/>
              <a:uLnTx/>
              <a:uFillTx/>
              <a:latin typeface="High Tower Text" panose="02040502050506030303" pitchFamily="18" charset="0"/>
              <a:ea typeface="+mn-ea"/>
              <a:cs typeface="+mn-cs"/>
            </a:endParaRPr>
          </a:p>
        </p:txBody>
      </p:sp>
    </p:spTree>
    <p:extLst>
      <p:ext uri="{BB962C8B-B14F-4D97-AF65-F5344CB8AC3E}">
        <p14:creationId xmlns:p14="http://schemas.microsoft.com/office/powerpoint/2010/main" val="4257373954"/>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54" y="597639"/>
            <a:ext cx="5399269" cy="1485513"/>
          </a:xfrm>
        </p:spPr>
        <p:txBody>
          <a:bodyPr rtlCol="0">
            <a:normAutofit/>
          </a:bodyPr>
          <a:lstStyle/>
          <a:p>
            <a:pPr algn="ctr">
              <a:defRPr/>
            </a:pPr>
            <a:r>
              <a:rPr lang="en-US" sz="4799" b="1" dirty="0">
                <a:solidFill>
                  <a:srgbClr val="C00000"/>
                </a:solidFill>
                <a:effectLst>
                  <a:outerShdw blurRad="38100" dist="38100" dir="2700000" algn="tl">
                    <a:srgbClr val="000000">
                      <a:alpha val="43137"/>
                    </a:srgbClr>
                  </a:outerShdw>
                </a:effectLst>
                <a:latin typeface="Bell MT" panose="02020503060305020303" pitchFamily="18" charset="0"/>
              </a:rPr>
              <a:t>Questions</a:t>
            </a:r>
          </a:p>
        </p:txBody>
      </p:sp>
      <p:sp>
        <p:nvSpPr>
          <p:cNvPr id="7" name="TextBox 6"/>
          <p:cNvSpPr txBox="1"/>
          <p:nvPr/>
        </p:nvSpPr>
        <p:spPr>
          <a:xfrm>
            <a:off x="2194560" y="2083152"/>
            <a:ext cx="8071104" cy="4276812"/>
          </a:xfrm>
          <a:prstGeom prst="rect">
            <a:avLst/>
          </a:prstGeom>
          <a:noFill/>
        </p:spPr>
        <p:txBody>
          <a:bodyPr wrap="square">
            <a:spAutoFit/>
          </a:bodyPr>
          <a:lstStyle/>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you have any questions during the program please type them into the chat box and I will try to address them during the program.</a:t>
            </a:r>
          </a:p>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your question is </a:t>
            </a:r>
            <a:r>
              <a:rPr kumimoji="0" lang="en-US" sz="1999"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 answered </a:t>
            </a:r>
            <a: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during the program you will receive an e-mail response after the program is concluded.</a:t>
            </a:r>
          </a:p>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1999"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you have questions after the program is concluded please e-mail your question to -</a:t>
            </a:r>
          </a:p>
          <a:p>
            <a:pPr marL="0" marR="0" lvl="0" indent="0" algn="ctr" defTabSz="457063" rtl="0" eaLnBrk="1" fontAlgn="auto" latinLnBrk="0" hangingPunct="1">
              <a:lnSpc>
                <a:spcPct val="100000"/>
              </a:lnSpc>
              <a:spcBef>
                <a:spcPts val="600"/>
              </a:spcBef>
              <a:spcAft>
                <a:spcPts val="600"/>
              </a:spcAft>
              <a:buClr>
                <a:srgbClr val="C00000"/>
              </a:buClr>
              <a:buSzTx/>
              <a:buFontTx/>
              <a:buNone/>
              <a:tabLst/>
              <a:defRPr/>
            </a:pPr>
            <a:r>
              <a:rPr kumimoji="0" lang="en-US" sz="2799"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pfellman@gibperk.com</a:t>
            </a:r>
            <a:br>
              <a:rPr kumimoji="0" lang="en-US" sz="2799"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br>
            <a:br>
              <a:rPr kumimoji="0" lang="en-US" sz="2799"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br>
            <a:endParaRPr kumimoji="0" lang="en-US" sz="2799"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a:p>
            <a:pPr marL="571329" marR="0" lvl="0" indent="-571329" algn="ctr" defTabSz="457063"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2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3780" name="AutoShape 4" descr="http://downloads.animationfactory.com/download/question_md_clr.gif?t=1447862876&amp;m=32992063&amp;h=bda19fe6a9044b512d4721be56c0e5d5"/>
          <p:cNvSpPr>
            <a:spLocks noChangeAspect="1" noChangeArrowheads="1"/>
          </p:cNvSpPr>
          <p:nvPr/>
        </p:nvSpPr>
        <p:spPr bwMode="auto">
          <a:xfrm>
            <a:off x="2703604" y="-135597"/>
            <a:ext cx="171405" cy="30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063" rtl="0" eaLnBrk="1" fontAlgn="auto" latinLnBrk="0" hangingPunct="1">
              <a:lnSpc>
                <a:spcPct val="100000"/>
              </a:lnSpc>
              <a:spcBef>
                <a:spcPts val="0"/>
              </a:spcBef>
              <a:spcAft>
                <a:spcPts val="0"/>
              </a:spcAft>
              <a:buClrTx/>
              <a:buSzTx/>
              <a:buFontTx/>
              <a:buNone/>
              <a:tabLst/>
              <a:defRPr/>
            </a:pPr>
            <a:endParaRPr kumimoji="0" lang="en-US" altLang="en-US" sz="1799"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Arial" panose="020B0604020202020204" pitchFamily="34" charset="0"/>
            </a:endParaRPr>
          </a:p>
        </p:txBody>
      </p:sp>
      <p:pic>
        <p:nvPicPr>
          <p:cNvPr id="9221" name="Picture 5" descr="C:\Users\ted\Desktop\question_md_clr.gif"/>
          <p:cNvPicPr>
            <a:picLocks noChangeAspect="1" noChangeArrowheads="1" noCrop="1"/>
          </p:cNvPicPr>
          <p:nvPr/>
        </p:nvPicPr>
        <p:blipFill>
          <a:blip r:embed="rId3"/>
          <a:srcRect/>
          <a:stretch>
            <a:fillRect/>
          </a:stretch>
        </p:blipFill>
        <p:spPr bwMode="auto">
          <a:xfrm>
            <a:off x="7467244" y="954733"/>
            <a:ext cx="533261" cy="736408"/>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2830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9221"/>
                                        </p:tgtEl>
                                        <p:attrNameLst>
                                          <p:attrName>style.visibility</p:attrName>
                                        </p:attrNameLst>
                                      </p:cBhvr>
                                      <p:to>
                                        <p:strVal val="visible"/>
                                      </p:to>
                                    </p:set>
                                    <p:anim calcmode="lin" valueType="num">
                                      <p:cBhvr>
                                        <p:cTn id="11" dur="500" fill="hold"/>
                                        <p:tgtEl>
                                          <p:spTgt spid="9221"/>
                                        </p:tgtEl>
                                        <p:attrNameLst>
                                          <p:attrName>ppt_w</p:attrName>
                                        </p:attrNameLst>
                                      </p:cBhvr>
                                      <p:tavLst>
                                        <p:tav tm="0">
                                          <p:val>
                                            <p:fltVal val="0"/>
                                          </p:val>
                                        </p:tav>
                                        <p:tav tm="100000">
                                          <p:val>
                                            <p:strVal val="#ppt_w"/>
                                          </p:val>
                                        </p:tav>
                                      </p:tavLst>
                                    </p:anim>
                                    <p:anim calcmode="lin" valueType="num">
                                      <p:cBhvr>
                                        <p:cTn id="12" dur="500" fill="hold"/>
                                        <p:tgtEl>
                                          <p:spTgt spid="9221"/>
                                        </p:tgtEl>
                                        <p:attrNameLst>
                                          <p:attrName>ppt_h</p:attrName>
                                        </p:attrNameLst>
                                      </p:cBhvr>
                                      <p:tavLst>
                                        <p:tav tm="0">
                                          <p:val>
                                            <p:fltVal val="0"/>
                                          </p:val>
                                        </p:tav>
                                        <p:tav tm="100000">
                                          <p:val>
                                            <p:strVal val="#ppt_h"/>
                                          </p:val>
                                        </p:tav>
                                      </p:tavLst>
                                    </p:anim>
                                    <p:animEffect transition="in" filter="fade">
                                      <p:cBhvr>
                                        <p:cTn id="13" dur="500"/>
                                        <p:tgtEl>
                                          <p:spTgt spid="92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left)">
                                      <p:cBhvr>
                                        <p:cTn id="28" dur="500"/>
                                        <p:tgtEl>
                                          <p:spTgt spid="7">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wipe(left)">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8E93-FCA4-459C-9B74-8B1CE21E914B}"/>
              </a:ext>
            </a:extLst>
          </p:cNvPr>
          <p:cNvSpPr>
            <a:spLocks noGrp="1"/>
          </p:cNvSpPr>
          <p:nvPr>
            <p:ph type="ctrTitle"/>
          </p:nvPr>
        </p:nvSpPr>
        <p:spPr>
          <a:xfrm>
            <a:off x="1438656" y="999743"/>
            <a:ext cx="9144000" cy="949643"/>
          </a:xfrm>
        </p:spPr>
        <p:txBody>
          <a:bodyPr>
            <a:normAutofit/>
          </a:bodyPr>
          <a:lstStyle/>
          <a:p>
            <a:r>
              <a:rPr lang="en-US" b="1" spc="50" dirty="0">
                <a:ln w="0"/>
                <a:solidFill>
                  <a:schemeClr val="bg2"/>
                </a:solidFill>
                <a:effectLst>
                  <a:innerShdw blurRad="63500" dist="50800" dir="13500000">
                    <a:srgbClr val="000000">
                      <a:alpha val="50000"/>
                    </a:srgbClr>
                  </a:innerShdw>
                </a:effectLst>
              </a:rPr>
              <a:t>Avoiding Legal Malpractice</a:t>
            </a:r>
          </a:p>
        </p:txBody>
      </p:sp>
      <p:sp>
        <p:nvSpPr>
          <p:cNvPr id="3" name="Content Placeholder 2">
            <a:extLst>
              <a:ext uri="{FF2B5EF4-FFF2-40B4-BE49-F238E27FC236}">
                <a16:creationId xmlns:a16="http://schemas.microsoft.com/office/drawing/2014/main" id="{5913A73C-DE04-44E0-9F9F-1A3BB0EE4A29}"/>
              </a:ext>
            </a:extLst>
          </p:cNvPr>
          <p:cNvSpPr txBox="1">
            <a:spLocks/>
          </p:cNvSpPr>
          <p:nvPr/>
        </p:nvSpPr>
        <p:spPr>
          <a:xfrm>
            <a:off x="1438656" y="2095690"/>
            <a:ext cx="9229343" cy="4192815"/>
          </a:xfrm>
          <a:prstGeom prst="rect">
            <a:avLst/>
          </a:prstGeom>
          <a:ln>
            <a:solidFill>
              <a:schemeClr val="accent2">
                <a:lumMod val="20000"/>
                <a:lumOff val="80000"/>
              </a:schemeClr>
            </a:solidFill>
          </a:ln>
        </p:spPr>
        <p:txBody>
          <a:bodyPr vert="horz" lIns="274320" tIns="365760" rIns="274320" bIns="274320" rtlCol="0">
            <a:normAutofit fontScale="92500" lnSpcReduction="20000"/>
          </a:bodyPr>
          <a:lst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a:lstStyle>
          <a:p>
            <a:pPr marL="571329" marR="914126" lvl="0" indent="0" algn="ctr" defTabSz="91412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999" b="1" i="0" u="none" strike="noStrike" kern="1200" cap="all" spc="50" normalizeH="0" baseline="0" noProof="0" dirty="0">
                <a:ln w="0"/>
                <a:solidFill>
                  <a:srgbClr val="ED7D31">
                    <a:lumMod val="60000"/>
                    <a:lumOff val="40000"/>
                  </a:srgbClr>
                </a:solidFill>
                <a:effectLst>
                  <a:innerShdw blurRad="63500" dist="50800" dir="13500000">
                    <a:srgbClr val="000000">
                      <a:alpha val="50000"/>
                    </a:srgbClr>
                  </a:innerShdw>
                </a:effectLst>
                <a:uLnTx/>
                <a:uFillTx/>
                <a:latin typeface="Arial Narrow"/>
                <a:ea typeface="Times New Roman"/>
                <a:cs typeface="+mn-cs"/>
              </a:rPr>
              <a:t>Program Knowledge Level</a:t>
            </a:r>
            <a:endParaRPr kumimoji="0" lang="en-US" sz="1999" b="1" i="0" u="none" strike="noStrike" kern="1200" cap="all" spc="50" normalizeH="0" baseline="0" noProof="0" dirty="0">
              <a:ln w="0"/>
              <a:solidFill>
                <a:srgbClr val="ED7D31">
                  <a:lumMod val="60000"/>
                  <a:lumOff val="40000"/>
                </a:srgbClr>
              </a:solidFill>
              <a:effectLst>
                <a:innerShdw blurRad="63500" dist="50800" dir="13500000">
                  <a:srgbClr val="000000">
                    <a:alpha val="50000"/>
                  </a:srgbClr>
                </a:innerShdw>
              </a:effectLst>
              <a:uLnTx/>
              <a:uFillTx/>
              <a:latin typeface="Times New Roman"/>
              <a:ea typeface="Times New Roman"/>
              <a:cs typeface="+mn-cs"/>
            </a:endParaRPr>
          </a:p>
          <a:p>
            <a:pPr marL="0" marR="0" lvl="0" indent="0" algn="ctr" defTabSz="91412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999" b="1" i="0" u="none" strike="noStrike" kern="1200" cap="none" spc="50" normalizeH="0" baseline="0" noProof="0" dirty="0">
                <a:ln w="0"/>
                <a:solidFill>
                  <a:prstClr val="white"/>
                </a:solidFill>
                <a:effectLst>
                  <a:innerShdw blurRad="63500" dist="50800" dir="13500000">
                    <a:srgbClr val="000000">
                      <a:alpha val="50000"/>
                    </a:srgbClr>
                  </a:innerShdw>
                </a:effectLst>
                <a:uLnTx/>
                <a:uFillTx/>
                <a:latin typeface="Arial Narrow"/>
                <a:ea typeface="Times New Roman"/>
                <a:cs typeface="+mn-cs"/>
              </a:rPr>
              <a:t>Basic</a:t>
            </a:r>
          </a:p>
          <a:p>
            <a:pPr marL="0" marR="0" lvl="0" indent="0" algn="ctr" defTabSz="91412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999" b="1" i="0" u="none" strike="noStrike" kern="1200" cap="none" spc="50" normalizeH="0" baseline="0" noProof="0" dirty="0">
                <a:ln w="0"/>
                <a:solidFill>
                  <a:srgbClr val="ED7D31">
                    <a:lumMod val="60000"/>
                    <a:lumOff val="40000"/>
                  </a:srgbClr>
                </a:solidFill>
                <a:effectLst>
                  <a:innerShdw blurRad="63500" dist="50800" dir="13500000">
                    <a:srgbClr val="000000">
                      <a:alpha val="50000"/>
                    </a:srgbClr>
                  </a:innerShdw>
                </a:effectLst>
                <a:uLnTx/>
                <a:uFillTx/>
                <a:latin typeface="Arial Narrow"/>
                <a:ea typeface="Times New Roman"/>
                <a:cs typeface="+mn-cs"/>
              </a:rPr>
              <a:t>ADVANCE PREPARATION</a:t>
            </a:r>
            <a:endParaRPr kumimoji="0" lang="en-US" sz="1999" b="1" i="0" u="none" strike="noStrike" kern="1200" cap="none" spc="50" normalizeH="0" baseline="0" noProof="0" dirty="0">
              <a:ln w="0"/>
              <a:solidFill>
                <a:srgbClr val="ED7D31">
                  <a:lumMod val="60000"/>
                  <a:lumOff val="40000"/>
                </a:srgbClr>
              </a:solidFill>
              <a:effectLst>
                <a:innerShdw blurRad="63500" dist="50800" dir="13500000">
                  <a:srgbClr val="000000">
                    <a:alpha val="50000"/>
                  </a:srgbClr>
                </a:innerShdw>
              </a:effectLst>
              <a:uLnTx/>
              <a:uFillTx/>
              <a:latin typeface="Times New Roman"/>
              <a:ea typeface="Times New Roman"/>
              <a:cs typeface="+mn-cs"/>
            </a:endParaRPr>
          </a:p>
          <a:p>
            <a:pPr marL="0" marR="0" lvl="0" indent="0" algn="ctr" defTabSz="914126"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999"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Times New Roman"/>
                <a:cs typeface="+mn-cs"/>
              </a:rPr>
              <a:t>No advance preparation is required of the course participant.</a:t>
            </a:r>
            <a:endParaRPr kumimoji="0" lang="en-US" sz="1999"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Times New Roman"/>
              <a:ea typeface="Times New Roman"/>
              <a:cs typeface="+mn-cs"/>
            </a:endParaRPr>
          </a:p>
          <a:p>
            <a:pPr marL="0" marR="0" lvl="0" indent="0" algn="ctr" defTabSz="91412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999" b="1" i="0" u="none" strike="noStrike" kern="1200" cap="all" spc="50" normalizeH="0" baseline="0" noProof="0" dirty="0">
                <a:ln w="0"/>
                <a:solidFill>
                  <a:srgbClr val="ED7D31">
                    <a:lumMod val="60000"/>
                    <a:lumOff val="40000"/>
                  </a:srgbClr>
                </a:solidFill>
                <a:effectLst>
                  <a:innerShdw blurRad="63500" dist="50800" dir="13500000">
                    <a:srgbClr val="000000">
                      <a:alpha val="50000"/>
                    </a:srgbClr>
                  </a:innerShdw>
                </a:effectLst>
                <a:uLnTx/>
                <a:uFillTx/>
                <a:latin typeface="Arial Narrow"/>
                <a:ea typeface="Times New Roman"/>
                <a:cs typeface="+mn-cs"/>
              </a:rPr>
              <a:t>Course credit</a:t>
            </a:r>
          </a:p>
          <a:p>
            <a:pPr marL="0" marR="0" lvl="0" indent="0" algn="ctr" defTabSz="91412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999" b="1" i="0" u="none" strike="noStrike" kern="1200" cap="none" spc="50" normalizeH="0" baseline="0" noProof="0" dirty="0">
                <a:ln w="0"/>
                <a:solidFill>
                  <a:prstClr val="white">
                    <a:lumMod val="95000"/>
                  </a:prstClr>
                </a:solidFill>
                <a:effectLst>
                  <a:innerShdw blurRad="63500" dist="50800" dir="13500000">
                    <a:srgbClr val="000000">
                      <a:alpha val="50000"/>
                    </a:srgbClr>
                  </a:innerShdw>
                </a:effectLst>
                <a:uLnTx/>
                <a:uFillTx/>
                <a:latin typeface="Arial Narrow"/>
                <a:ea typeface="Times New Roman"/>
                <a:cs typeface="+mn-cs"/>
              </a:rPr>
              <a:t>1 hour CLE Ethics Online Credit</a:t>
            </a:r>
          </a:p>
          <a:p>
            <a:pPr marL="0" marR="0" lvl="0" indent="0" algn="ctr" defTabSz="91412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999" b="1" i="0" u="none" strike="noStrike" kern="1200" cap="all" spc="50" normalizeH="0" baseline="0" noProof="0" dirty="0">
                <a:ln w="0"/>
                <a:solidFill>
                  <a:srgbClr val="ED7D31">
                    <a:lumMod val="60000"/>
                    <a:lumOff val="40000"/>
                  </a:srgbClr>
                </a:solidFill>
                <a:effectLst>
                  <a:innerShdw blurRad="63500" dist="50800" dir="13500000">
                    <a:srgbClr val="000000">
                      <a:alpha val="50000"/>
                    </a:srgbClr>
                  </a:innerShdw>
                </a:effectLst>
                <a:uLnTx/>
                <a:uFillTx/>
                <a:latin typeface="Arial Narrow"/>
                <a:ea typeface="Times New Roman"/>
                <a:cs typeface="+mn-cs"/>
              </a:rPr>
              <a:t>Course Development and Review</a:t>
            </a:r>
            <a:endParaRPr kumimoji="0" lang="en-US" sz="1999" b="1" i="0" u="none" strike="noStrike" kern="1200" cap="all" spc="50" normalizeH="0" baseline="0" noProof="0" dirty="0">
              <a:ln w="0"/>
              <a:solidFill>
                <a:srgbClr val="ED7D31">
                  <a:lumMod val="60000"/>
                  <a:lumOff val="40000"/>
                </a:srgbClr>
              </a:solidFill>
              <a:effectLst>
                <a:innerShdw blurRad="63500" dist="50800" dir="13500000">
                  <a:srgbClr val="000000">
                    <a:alpha val="50000"/>
                  </a:srgbClr>
                </a:innerShdw>
              </a:effectLst>
              <a:uLnTx/>
              <a:uFillTx/>
              <a:latin typeface="Times New Roman"/>
              <a:ea typeface="Times New Roman"/>
              <a:cs typeface="+mn-cs"/>
            </a:endParaRPr>
          </a:p>
          <a:p>
            <a:pPr marL="0" marR="0" lvl="0" indent="0" algn="ctr" defTabSz="91412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999"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Calibri"/>
                <a:cs typeface="Times New Roman"/>
              </a:rPr>
              <a:t>Course material was developed and updated by </a:t>
            </a:r>
            <a:br>
              <a:rPr kumimoji="0" lang="en-US" sz="1999"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Calibri"/>
                <a:cs typeface="Times New Roman"/>
              </a:rPr>
            </a:br>
            <a:r>
              <a:rPr kumimoji="0" lang="en-US" sz="1999"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Calibri"/>
                <a:cs typeface="Times New Roman"/>
              </a:rPr>
              <a:t>Paul Fellman, BA, JD</a:t>
            </a:r>
            <a:br>
              <a:rPr kumimoji="0" lang="en-US" sz="1999"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Calibri"/>
                <a:cs typeface="Times New Roman"/>
              </a:rPr>
            </a:br>
            <a:r>
              <a:rPr kumimoji="0" lang="en-US" sz="1999"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Calibri"/>
                <a:cs typeface="Times New Roman"/>
              </a:rPr>
              <a:t>4/15/2024</a:t>
            </a:r>
          </a:p>
          <a:p>
            <a:pPr marL="0" marR="0" lvl="0" indent="0" algn="ctr" defTabSz="91412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mn-ea"/>
                <a:cs typeface="Times New Roman"/>
              </a:rPr>
              <a:t>Reviewed by</a:t>
            </a:r>
          </a:p>
          <a:p>
            <a:pPr marL="0" marR="0" lvl="0" indent="0" algn="ctr" defTabSz="91412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Arial Narrow"/>
                <a:ea typeface="+mn-ea"/>
                <a:cs typeface="Times New Roman"/>
              </a:rPr>
              <a:t>Edward Perkins, JD, LLM (Tax), CPA</a:t>
            </a:r>
          </a:p>
          <a:p>
            <a:pPr marL="0" marR="0" lvl="0" indent="0" algn="ctr" defTabSz="914126"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Calibri"/>
                <a:ea typeface="+mn-ea"/>
                <a:cs typeface="+mn-cs"/>
              </a:rPr>
              <a:t>4/15/2024</a:t>
            </a:r>
          </a:p>
        </p:txBody>
      </p:sp>
    </p:spTree>
    <p:extLst>
      <p:ext uri="{BB962C8B-B14F-4D97-AF65-F5344CB8AC3E}">
        <p14:creationId xmlns:p14="http://schemas.microsoft.com/office/powerpoint/2010/main" val="37480698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
                                            <p:txEl>
                                              <p:pRg st="7" end="7"/>
                                            </p:txEl>
                                          </p:spTgt>
                                        </p:tgtEl>
                                      </p:cBhvr>
                                    </p:animEffect>
                                  </p:childTnLst>
                                </p:cTn>
                              </p:par>
                              <p:par>
                                <p:cTn id="57" presetID="53" presetClass="entr" presetSubtype="16"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p:cTn id="5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1" dur="500"/>
                                        <p:tgtEl>
                                          <p:spTgt spid="3">
                                            <p:txEl>
                                              <p:pRg st="8" end="8"/>
                                            </p:txEl>
                                          </p:spTgt>
                                        </p:tgtEl>
                                      </p:cBhvr>
                                    </p:animEffect>
                                  </p:childTnLst>
                                </p:cTn>
                              </p:par>
                              <p:par>
                                <p:cTn id="62" presetID="53" presetClass="entr" presetSubtype="16" fill="hold"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 calcmode="lin" valueType="num">
                                      <p:cBhvr>
                                        <p:cTn id="6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6" dur="500"/>
                                        <p:tgtEl>
                                          <p:spTgt spid="3">
                                            <p:txEl>
                                              <p:pRg st="9" end="9"/>
                                            </p:txEl>
                                          </p:spTgt>
                                        </p:tgtEl>
                                      </p:cBhvr>
                                    </p:animEffect>
                                  </p:childTnLst>
                                </p:cTn>
                              </p:par>
                              <p:par>
                                <p:cTn id="67" presetID="53" presetClass="entr" presetSubtype="16" fill="hold" nodeType="with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 calcmode="lin" valueType="num">
                                      <p:cBhvr>
                                        <p:cTn id="6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THE ELEMENTS OF A LEGAL MALPRACTICE CASE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4976031" y="963877"/>
            <a:ext cx="6377769" cy="4930246"/>
          </a:xfrm>
        </p:spPr>
        <p:txBody>
          <a:bodyPr anchor="ctr">
            <a:normAutofit/>
          </a:bodyPr>
          <a:lstStyle/>
          <a:p>
            <a:pPr marL="0" indent="0">
              <a:spcBef>
                <a:spcPts val="600"/>
              </a:spcBef>
              <a:spcAft>
                <a:spcPts val="600"/>
              </a:spcAft>
              <a:buNone/>
            </a:pPr>
            <a:r>
              <a:rPr lang="en-US" dirty="0">
                <a:solidFill>
                  <a:schemeClr val="accent4">
                    <a:lumMod val="75000"/>
                  </a:schemeClr>
                </a:solidFill>
              </a:rPr>
              <a:t>Generally, in order to establish a claim of legal malpractice, a plaintiff must demonstrate three basic elements: </a:t>
            </a:r>
          </a:p>
          <a:p>
            <a:pPr marL="457200" indent="-457200">
              <a:spcBef>
                <a:spcPts val="600"/>
              </a:spcBef>
              <a:spcAft>
                <a:spcPts val="600"/>
              </a:spcAft>
              <a:buFont typeface="Wingdings" panose="05000000000000000000" pitchFamily="2" charset="2"/>
              <a:buChar char="§"/>
            </a:pPr>
            <a:r>
              <a:rPr lang="en-US" dirty="0">
                <a:solidFill>
                  <a:schemeClr val="accent4">
                    <a:lumMod val="75000"/>
                  </a:schemeClr>
                </a:solidFill>
              </a:rPr>
              <a:t>Employment of the attorney or some other basis for a duty;</a:t>
            </a:r>
          </a:p>
          <a:p>
            <a:pPr marL="457200" indent="-457200">
              <a:spcBef>
                <a:spcPts val="600"/>
              </a:spcBef>
              <a:spcAft>
                <a:spcPts val="600"/>
              </a:spcAft>
              <a:buFont typeface="Wingdings" panose="05000000000000000000" pitchFamily="2" charset="2"/>
              <a:buChar char="§"/>
            </a:pPr>
            <a:r>
              <a:rPr lang="en-US" dirty="0">
                <a:solidFill>
                  <a:schemeClr val="accent4">
                    <a:lumMod val="75000"/>
                  </a:schemeClr>
                </a:solidFill>
              </a:rPr>
              <a:t>The failure of the attorney to exercise ordinary skill and knowledge, i.e. negligence; and</a:t>
            </a:r>
          </a:p>
          <a:p>
            <a:pPr marL="457200" indent="-457200">
              <a:spcBef>
                <a:spcPts val="600"/>
              </a:spcBef>
              <a:spcAft>
                <a:spcPts val="600"/>
              </a:spcAft>
              <a:buFont typeface="Wingdings" panose="05000000000000000000" pitchFamily="2" charset="2"/>
              <a:buChar char="§"/>
            </a:pPr>
            <a:r>
              <a:rPr lang="en-US" dirty="0">
                <a:solidFill>
                  <a:schemeClr val="accent4">
                    <a:lumMod val="75000"/>
                  </a:schemeClr>
                </a:solidFill>
              </a:rPr>
              <a:t>That such negligence was the proximate cause of damage to the plaintiff. </a:t>
            </a:r>
          </a:p>
        </p:txBody>
      </p:sp>
    </p:spTree>
    <p:extLst>
      <p:ext uri="{BB962C8B-B14F-4D97-AF65-F5344CB8AC3E}">
        <p14:creationId xmlns:p14="http://schemas.microsoft.com/office/powerpoint/2010/main" val="327194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DF25-45E4-41F2-9E5D-2611027C562A}"/>
              </a:ext>
            </a:extLst>
          </p:cNvPr>
          <p:cNvSpPr>
            <a:spLocks noGrp="1"/>
          </p:cNvSpPr>
          <p:nvPr>
            <p:ph type="title"/>
          </p:nvPr>
        </p:nvSpPr>
        <p:spPr>
          <a:xfrm>
            <a:off x="867752" y="562707"/>
            <a:ext cx="10456496" cy="1646971"/>
          </a:xfrm>
        </p:spPr>
        <p:txBody>
          <a:bodyPr/>
          <a:lstStyle/>
          <a:p>
            <a:r>
              <a:rPr lang="en-US" b="1" spc="50" dirty="0">
                <a:ln w="0"/>
                <a:solidFill>
                  <a:schemeClr val="bg2"/>
                </a:solidFill>
                <a:effectLst>
                  <a:innerShdw blurRad="63500" dist="50800" dir="13500000">
                    <a:srgbClr val="000000">
                      <a:alpha val="50000"/>
                    </a:srgbClr>
                  </a:innerShdw>
                </a:effectLst>
              </a:rPr>
              <a:t>First Element: Legal Duty of Care</a:t>
            </a:r>
          </a:p>
        </p:txBody>
      </p:sp>
      <p:pic>
        <p:nvPicPr>
          <p:cNvPr id="9" name="Picture 8" descr="A person and person sitting at a table&#10;&#10;Description automatically generated">
            <a:extLst>
              <a:ext uri="{FF2B5EF4-FFF2-40B4-BE49-F238E27FC236}">
                <a16:creationId xmlns:a16="http://schemas.microsoft.com/office/drawing/2014/main" id="{1D062B4C-3731-56ED-F0DC-0148AF4B6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038" y="2081968"/>
            <a:ext cx="6215192" cy="4148971"/>
          </a:xfrm>
          <a:prstGeom prst="rect">
            <a:avLst/>
          </a:prstGeom>
          <a:ln>
            <a:noFill/>
          </a:ln>
          <a:effectLst>
            <a:softEdge rad="112500"/>
          </a:effectLst>
        </p:spPr>
      </p:pic>
    </p:spTree>
    <p:extLst>
      <p:ext uri="{BB962C8B-B14F-4D97-AF65-F5344CB8AC3E}">
        <p14:creationId xmlns:p14="http://schemas.microsoft.com/office/powerpoint/2010/main" val="3791796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6094503" y="401478"/>
            <a:ext cx="4977976" cy="1454051"/>
          </a:xfrm>
        </p:spPr>
        <p:txBody>
          <a:bodyPr>
            <a:normAutofit/>
          </a:bodyPr>
          <a:lstStyle/>
          <a:p>
            <a:r>
              <a:rPr lang="en-US" sz="3100" dirty="0">
                <a:solidFill>
                  <a:schemeClr val="accent1">
                    <a:lumMod val="50000"/>
                  </a:schemeClr>
                </a:solidFill>
              </a:rPr>
              <a:t>First Element: The Legal Duty of Care and/or Standing</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Gavel">
            <a:extLst>
              <a:ext uri="{FF2B5EF4-FFF2-40B4-BE49-F238E27FC236}">
                <a16:creationId xmlns:a16="http://schemas.microsoft.com/office/drawing/2014/main" id="{2FB464A9-FFF6-4136-9FCA-6E9D141142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6094503" y="2257006"/>
            <a:ext cx="4977578" cy="3902918"/>
          </a:xfrm>
        </p:spPr>
        <p:txBody>
          <a:bodyPr anchor="ctr">
            <a:noAutofit/>
          </a:bodyPr>
          <a:lstStyle/>
          <a:p>
            <a:pPr marL="457200" indent="-457200">
              <a:spcBef>
                <a:spcPts val="600"/>
              </a:spcBef>
              <a:spcAft>
                <a:spcPts val="600"/>
              </a:spcAft>
              <a:buFont typeface="Wingdings" panose="05000000000000000000" pitchFamily="2" charset="2"/>
              <a:buChar char="§"/>
            </a:pPr>
            <a:r>
              <a:rPr lang="en-US" sz="2200" dirty="0">
                <a:solidFill>
                  <a:schemeClr val="accent1">
                    <a:lumMod val="50000"/>
                  </a:schemeClr>
                </a:solidFill>
              </a:rPr>
              <a:t>The first element of a legal malpractice case is the existence of a legal duty of care between the plaintiff and the defendant lawyer, or some other source of standing for the plaintiff to bring suit. </a:t>
            </a:r>
          </a:p>
          <a:p>
            <a:pPr marL="457200" indent="-457200">
              <a:spcBef>
                <a:spcPts val="600"/>
              </a:spcBef>
              <a:spcAft>
                <a:spcPts val="600"/>
              </a:spcAft>
              <a:buFont typeface="Wingdings" panose="05000000000000000000" pitchFamily="2" charset="2"/>
              <a:buChar char="§"/>
            </a:pPr>
            <a:r>
              <a:rPr lang="en-US" sz="2200" dirty="0">
                <a:solidFill>
                  <a:schemeClr val="accent1">
                    <a:lumMod val="50000"/>
                  </a:schemeClr>
                </a:solidFill>
              </a:rPr>
              <a:t>In most cases, this element will be satisfied by the existence of an attorney-client relationship, whether express or implied. </a:t>
            </a:r>
          </a:p>
          <a:p>
            <a:pPr marL="457200" indent="-457200">
              <a:spcBef>
                <a:spcPts val="600"/>
              </a:spcBef>
              <a:spcAft>
                <a:spcPts val="600"/>
              </a:spcAft>
              <a:buFont typeface="Wingdings" panose="05000000000000000000" pitchFamily="2" charset="2"/>
              <a:buChar char="§"/>
            </a:pPr>
            <a:r>
              <a:rPr lang="en-US" sz="2200" dirty="0">
                <a:solidFill>
                  <a:schemeClr val="accent1">
                    <a:lumMod val="50000"/>
                  </a:schemeClr>
                </a:solidFill>
              </a:rPr>
              <a:t>However, the duty of care may extend to non-clients under certain circumstances depending on the jurisdiction in which you practice. </a:t>
            </a:r>
          </a:p>
        </p:txBody>
      </p:sp>
    </p:spTree>
    <p:extLst>
      <p:ext uri="{BB962C8B-B14F-4D97-AF65-F5344CB8AC3E}">
        <p14:creationId xmlns:p14="http://schemas.microsoft.com/office/powerpoint/2010/main" val="219738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838200" y="631825"/>
            <a:ext cx="10515600" cy="1325563"/>
          </a:xfrm>
        </p:spPr>
        <p:txBody>
          <a:bodyPr>
            <a:normAutofit/>
          </a:bodyPr>
          <a:lstStyle/>
          <a:p>
            <a:r>
              <a:rPr lang="en-US" sz="4000" dirty="0"/>
              <a:t>The Attorney-Client Relationship</a:t>
            </a:r>
            <a:br>
              <a:rPr lang="en-US" sz="4000" dirty="0"/>
            </a:br>
            <a:r>
              <a:rPr lang="en-US" sz="4000" dirty="0"/>
              <a:t>- Express v. Implied</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838200" y="2057400"/>
            <a:ext cx="10783186" cy="4375298"/>
          </a:xfrm>
        </p:spPr>
        <p:txBody>
          <a:bodyPr>
            <a:normAutofit/>
          </a:bodyPr>
          <a:lstStyle/>
          <a:p>
            <a:pPr marL="0" indent="0">
              <a:spcBef>
                <a:spcPts val="600"/>
              </a:spcBef>
              <a:spcAft>
                <a:spcPts val="600"/>
              </a:spcAft>
              <a:buNone/>
            </a:pPr>
            <a:r>
              <a:rPr lang="en-US" sz="2400" dirty="0"/>
              <a:t>An attorney-client relationship is one of agency and arises only when the parties have given their consent, either express or implied, to its formation.  </a:t>
            </a:r>
          </a:p>
          <a:p>
            <a:pPr marL="0" indent="0">
              <a:spcBef>
                <a:spcPts val="600"/>
              </a:spcBef>
              <a:spcAft>
                <a:spcPts val="600"/>
              </a:spcAft>
              <a:buNone/>
            </a:pPr>
            <a:r>
              <a:rPr lang="en-US" sz="2400" dirty="0"/>
              <a:t>Where no express relationship exists, the intent to create an attorney-client relationship can be implied from the conduct of the parties.  An implied attorney-client relationship will be found if: </a:t>
            </a:r>
          </a:p>
          <a:p>
            <a:pPr marL="0" indent="0" defTabSz="457200">
              <a:spcBef>
                <a:spcPts val="600"/>
              </a:spcBef>
              <a:spcAft>
                <a:spcPts val="600"/>
              </a:spcAft>
              <a:buNone/>
            </a:pPr>
            <a:r>
              <a:rPr lang="en-US" sz="2400" dirty="0"/>
              <a:t>(1) 	the purported client sought advice or assistance from the attorney; </a:t>
            </a:r>
          </a:p>
          <a:p>
            <a:pPr marL="0" indent="0" defTabSz="457200">
              <a:spcBef>
                <a:spcPts val="600"/>
              </a:spcBef>
              <a:spcAft>
                <a:spcPts val="600"/>
              </a:spcAft>
              <a:buNone/>
            </a:pPr>
            <a:r>
              <a:rPr lang="en-US" sz="2400" dirty="0"/>
              <a:t>(2) 	the advice sought was within the attorney’s professional competence; </a:t>
            </a:r>
          </a:p>
          <a:p>
            <a:pPr marL="0" indent="0" defTabSz="457200">
              <a:spcBef>
                <a:spcPts val="600"/>
              </a:spcBef>
              <a:spcAft>
                <a:spcPts val="600"/>
              </a:spcAft>
              <a:buNone/>
            </a:pPr>
            <a:r>
              <a:rPr lang="en-US" sz="2400" dirty="0"/>
              <a:t>(3) 	the attorney expressly or impliedly agreed to render such assistance; and </a:t>
            </a:r>
          </a:p>
          <a:p>
            <a:pPr marL="0" indent="0" defTabSz="457200">
              <a:spcBef>
                <a:spcPts val="600"/>
              </a:spcBef>
              <a:spcAft>
                <a:spcPts val="600"/>
              </a:spcAft>
              <a:buNone/>
            </a:pPr>
            <a:r>
              <a:rPr lang="en-US" sz="2400" dirty="0"/>
              <a:t>(4) 	it is reasonable for the putative client to believe the attorney was representing them. </a:t>
            </a:r>
          </a:p>
        </p:txBody>
      </p:sp>
    </p:spTree>
    <p:extLst>
      <p:ext uri="{BB962C8B-B14F-4D97-AF65-F5344CB8AC3E}">
        <p14:creationId xmlns:p14="http://schemas.microsoft.com/office/powerpoint/2010/main" val="284510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838200" y="631825"/>
            <a:ext cx="10515600" cy="1325563"/>
          </a:xfrm>
        </p:spPr>
        <p:txBody>
          <a:bodyPr>
            <a:normAutofit/>
          </a:bodyPr>
          <a:lstStyle/>
          <a:p>
            <a:r>
              <a:rPr lang="en-US" dirty="0"/>
              <a:t>Duty to Non-Clients</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838200" y="2057400"/>
            <a:ext cx="10515600" cy="3871762"/>
          </a:xfrm>
        </p:spPr>
        <p:txBody>
          <a:bodyPr>
            <a:normAutofit lnSpcReduction="10000"/>
          </a:bodyPr>
          <a:lstStyle/>
          <a:p>
            <a:pPr marL="457200" indent="-457200">
              <a:lnSpc>
                <a:spcPct val="100000"/>
              </a:lnSpc>
              <a:spcBef>
                <a:spcPts val="600"/>
              </a:spcBef>
              <a:spcAft>
                <a:spcPts val="600"/>
              </a:spcAft>
              <a:buFont typeface="Wingdings" panose="05000000000000000000" pitchFamily="2" charset="2"/>
              <a:buChar char="ü"/>
            </a:pPr>
            <a:r>
              <a:rPr lang="en-US" sz="3200" dirty="0"/>
              <a:t>An attorney may owe a duty of care to non-clients depending on the circumstances and the jurisdiction in which the representation occurs. </a:t>
            </a:r>
          </a:p>
          <a:p>
            <a:pPr marL="457200" indent="-457200">
              <a:lnSpc>
                <a:spcPct val="100000"/>
              </a:lnSpc>
              <a:spcBef>
                <a:spcPts val="600"/>
              </a:spcBef>
              <a:spcAft>
                <a:spcPts val="600"/>
              </a:spcAft>
              <a:buFont typeface="Wingdings" panose="05000000000000000000" pitchFamily="2" charset="2"/>
              <a:buChar char="ü"/>
            </a:pPr>
            <a:r>
              <a:rPr lang="en-US" sz="3200" dirty="0"/>
              <a:t>In New Jersey, attorneys may owe a duty of care to non-clients when the attorneys know, or should know, that non-clients will rely on the attorneys’ representations and the non-clients are not too remote from the attorneys to be entitled to protection.  </a:t>
            </a:r>
          </a:p>
          <a:p>
            <a:pPr marL="0" indent="0">
              <a:spcBef>
                <a:spcPts val="600"/>
              </a:spcBef>
              <a:spcAft>
                <a:spcPts val="600"/>
              </a:spcAft>
              <a:buNone/>
            </a:pPr>
            <a:endParaRPr lang="en-US" sz="2400" dirty="0"/>
          </a:p>
        </p:txBody>
      </p:sp>
    </p:spTree>
    <p:extLst>
      <p:ext uri="{BB962C8B-B14F-4D97-AF65-F5344CB8AC3E}">
        <p14:creationId xmlns:p14="http://schemas.microsoft.com/office/powerpoint/2010/main" val="138742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655320" y="365125"/>
            <a:ext cx="9013052" cy="1623312"/>
          </a:xfrm>
        </p:spPr>
        <p:txBody>
          <a:bodyPr anchor="b">
            <a:normAutofit/>
          </a:bodyPr>
          <a:lstStyle/>
          <a:p>
            <a:r>
              <a:rPr lang="en-US" sz="4000"/>
              <a:t>Duty to Non-Clients</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655319" y="2644518"/>
            <a:ext cx="9847923" cy="3327251"/>
          </a:xfrm>
        </p:spPr>
        <p:txBody>
          <a:bodyPr>
            <a:normAutofit/>
          </a:bodyPr>
          <a:lstStyle/>
          <a:p>
            <a:pPr marL="457200" indent="-457200">
              <a:lnSpc>
                <a:spcPct val="100000"/>
              </a:lnSpc>
              <a:spcBef>
                <a:spcPts val="600"/>
              </a:spcBef>
              <a:spcAft>
                <a:spcPts val="600"/>
              </a:spcAft>
              <a:buClr>
                <a:srgbClr val="C00000"/>
              </a:buClr>
              <a:buFont typeface="Arial" panose="020B0604020202020204" pitchFamily="34" charset="0"/>
              <a:buChar char="‒"/>
            </a:pPr>
            <a:r>
              <a:rPr lang="en-US" sz="2600" dirty="0"/>
              <a:t>Unlike New Jersey, Pennsylvania does not extend an attorney’s duty of care to non-clients under the theory of negligence.  </a:t>
            </a:r>
          </a:p>
          <a:p>
            <a:pPr marL="457200" indent="-457200">
              <a:lnSpc>
                <a:spcPct val="100000"/>
              </a:lnSpc>
              <a:spcBef>
                <a:spcPts val="600"/>
              </a:spcBef>
              <a:spcAft>
                <a:spcPts val="600"/>
              </a:spcAft>
              <a:buClr>
                <a:srgbClr val="C00000"/>
              </a:buClr>
              <a:buFont typeface="Arial" panose="020B0604020202020204" pitchFamily="34" charset="0"/>
              <a:buChar char="‒"/>
            </a:pPr>
            <a:r>
              <a:rPr lang="en-US" sz="2600" dirty="0"/>
              <a:t>However, Pennsylvania does recognize the right of third parties to enforce contracts between the attorney and the client.  </a:t>
            </a:r>
          </a:p>
          <a:p>
            <a:pPr marL="457200" indent="-457200">
              <a:lnSpc>
                <a:spcPct val="100000"/>
              </a:lnSpc>
              <a:spcBef>
                <a:spcPts val="600"/>
              </a:spcBef>
              <a:spcAft>
                <a:spcPts val="600"/>
              </a:spcAft>
              <a:buClr>
                <a:srgbClr val="C00000"/>
              </a:buClr>
              <a:buFont typeface="Arial" panose="020B0604020202020204" pitchFamily="34" charset="0"/>
              <a:buChar char="‒"/>
            </a:pPr>
            <a:r>
              <a:rPr lang="en-US" sz="2600" dirty="0"/>
              <a:t>This type of plaintiff is called a third-party intended beneficiary. </a:t>
            </a:r>
          </a:p>
          <a:p>
            <a:pPr marL="457200" indent="-457200">
              <a:lnSpc>
                <a:spcPct val="100000"/>
              </a:lnSpc>
              <a:spcBef>
                <a:spcPts val="600"/>
              </a:spcBef>
              <a:spcAft>
                <a:spcPts val="600"/>
              </a:spcAft>
              <a:buClr>
                <a:srgbClr val="C00000"/>
              </a:buClr>
              <a:buFont typeface="Arial" panose="020B0604020202020204" pitchFamily="34" charset="0"/>
              <a:buChar char="‒"/>
            </a:pPr>
            <a:r>
              <a:rPr lang="en-US" sz="2600" dirty="0"/>
              <a:t>As a practical matter, Pennsylvania attorneys can take an easy step to reduce the likelihood of exposure to third-party claims. </a:t>
            </a:r>
          </a:p>
        </p:txBody>
      </p:sp>
    </p:spTree>
    <p:extLst>
      <p:ext uri="{BB962C8B-B14F-4D97-AF65-F5344CB8AC3E}">
        <p14:creationId xmlns:p14="http://schemas.microsoft.com/office/powerpoint/2010/main" val="842812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Duty to Non-Clients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4976031" y="963877"/>
            <a:ext cx="6377769" cy="4930246"/>
          </a:xfrm>
        </p:spPr>
        <p:txBody>
          <a:bodyPr anchor="ctr">
            <a:noAutofit/>
          </a:bodyPr>
          <a:lstStyle/>
          <a:p>
            <a:pPr marL="457200" indent="-457200">
              <a:spcBef>
                <a:spcPts val="600"/>
              </a:spcBef>
              <a:spcAft>
                <a:spcPts val="600"/>
              </a:spcAft>
              <a:buFont typeface="Wingdings" panose="05000000000000000000" pitchFamily="2" charset="2"/>
              <a:buChar char="§"/>
            </a:pPr>
            <a:r>
              <a:rPr lang="en-US" sz="2600" dirty="0">
                <a:solidFill>
                  <a:schemeClr val="accent1">
                    <a:lumMod val="50000"/>
                  </a:schemeClr>
                </a:solidFill>
              </a:rPr>
              <a:t>Written fee agreements should expressly exclude third-party beneficiaries. The following language is clear and simple: </a:t>
            </a:r>
          </a:p>
          <a:p>
            <a:pPr marL="457200" indent="-457200">
              <a:spcBef>
                <a:spcPts val="600"/>
              </a:spcBef>
              <a:spcAft>
                <a:spcPts val="600"/>
              </a:spcAft>
              <a:buFont typeface="Wingdings" panose="05000000000000000000" pitchFamily="2" charset="2"/>
              <a:buChar char="§"/>
            </a:pPr>
            <a:r>
              <a:rPr lang="en-US" sz="2600" dirty="0">
                <a:solidFill>
                  <a:schemeClr val="accent1">
                    <a:lumMod val="50000"/>
                  </a:schemeClr>
                </a:solidFill>
              </a:rPr>
              <a:t>“This Agreement is not intended to confer upon any person or entity other than the parties hereto any rights or remedies hereunder.” </a:t>
            </a:r>
          </a:p>
          <a:p>
            <a:pPr marL="457200" indent="-457200">
              <a:spcBef>
                <a:spcPts val="600"/>
              </a:spcBef>
              <a:spcAft>
                <a:spcPts val="600"/>
              </a:spcAft>
              <a:buFont typeface="Wingdings" panose="05000000000000000000" pitchFamily="2" charset="2"/>
              <a:buChar char="§"/>
            </a:pPr>
            <a:r>
              <a:rPr lang="en-US" sz="2600" dirty="0">
                <a:solidFill>
                  <a:schemeClr val="accent1">
                    <a:lumMod val="50000"/>
                  </a:schemeClr>
                </a:solidFill>
              </a:rPr>
              <a:t>This provision has not yet been tested by a court in the context of an attorney-client relationship. </a:t>
            </a:r>
          </a:p>
          <a:p>
            <a:pPr marL="457200" indent="-457200">
              <a:spcBef>
                <a:spcPts val="600"/>
              </a:spcBef>
              <a:spcAft>
                <a:spcPts val="600"/>
              </a:spcAft>
              <a:buFont typeface="Wingdings" panose="05000000000000000000" pitchFamily="2" charset="2"/>
              <a:buChar char="§"/>
            </a:pPr>
            <a:r>
              <a:rPr lang="en-US" sz="2600" dirty="0">
                <a:solidFill>
                  <a:schemeClr val="accent1">
                    <a:lumMod val="50000"/>
                  </a:schemeClr>
                </a:solidFill>
              </a:rPr>
              <a:t>New Jersey practitioners may not benefit from the same provision.</a:t>
            </a:r>
          </a:p>
        </p:txBody>
      </p:sp>
    </p:spTree>
    <p:extLst>
      <p:ext uri="{BB962C8B-B14F-4D97-AF65-F5344CB8AC3E}">
        <p14:creationId xmlns:p14="http://schemas.microsoft.com/office/powerpoint/2010/main" val="230385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8370" name="TextBox 3">
            <a:extLst>
              <a:ext uri="{FF2B5EF4-FFF2-40B4-BE49-F238E27FC236}">
                <a16:creationId xmlns:a16="http://schemas.microsoft.com/office/drawing/2014/main" id="{76F0FF20-D877-41E7-9312-81BEEAA4B248}"/>
              </a:ext>
            </a:extLst>
          </p:cNvPr>
          <p:cNvSpPr txBox="1">
            <a:spLocks noChangeArrowheads="1"/>
          </p:cNvSpPr>
          <p:nvPr/>
        </p:nvSpPr>
        <p:spPr bwMode="auto">
          <a:xfrm>
            <a:off x="1117600" y="990603"/>
            <a:ext cx="324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p>
        </p:txBody>
      </p:sp>
      <p:sp>
        <p:nvSpPr>
          <p:cNvPr id="13" name="TextBox 12">
            <a:extLst>
              <a:ext uri="{FF2B5EF4-FFF2-40B4-BE49-F238E27FC236}">
                <a16:creationId xmlns:a16="http://schemas.microsoft.com/office/drawing/2014/main" id="{0BE34527-3C17-498A-8391-3A518204F4DC}"/>
              </a:ext>
            </a:extLst>
          </p:cNvPr>
          <p:cNvSpPr txBox="1"/>
          <p:nvPr/>
        </p:nvSpPr>
        <p:spPr>
          <a:xfrm>
            <a:off x="4478588" y="1821600"/>
            <a:ext cx="6667003" cy="846386"/>
          </a:xfrm>
          <a:prstGeom prst="rect">
            <a:avLst/>
          </a:prstGeom>
          <a:noFill/>
          <a:ln w="31750">
            <a:noFill/>
          </a:ln>
        </p:spPr>
        <p:txBody>
          <a:bodyPr wrap="square" lIns="274320" tIns="182880" rIns="27432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bg1">
                    <a:lumMod val="85000"/>
                  </a:schemeClr>
                </a:solidFill>
                <a:effectLst/>
                <a:uLnTx/>
                <a:uFillTx/>
                <a:latin typeface="Arial Narrow" panose="020B0606020202030204" pitchFamily="34" charset="0"/>
                <a:ea typeface="Tahoma" pitchFamily="34" charset="0"/>
                <a:cs typeface="Calibri" pitchFamily="34" charset="0"/>
              </a:rPr>
              <a:t>Created and Presented by</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PAUL FELLMAN</a:t>
            </a:r>
            <a:endParaRPr kumimoji="0" lang="en-US" sz="3200" b="0" i="0" u="none" strike="noStrike" kern="1200" cap="none" spc="0" normalizeH="0" baseline="0" noProof="0" dirty="0">
              <a:ln>
                <a:noFill/>
              </a:ln>
              <a:solidFill>
                <a:schemeClr val="bg1">
                  <a:lumMod val="85000"/>
                </a:schemeClr>
              </a:solidFill>
              <a:effectLst>
                <a:outerShdw blurRad="38100" dist="38100" dir="2700000" algn="tl">
                  <a:srgbClr val="000000">
                    <a:alpha val="43137"/>
                  </a:srgbClr>
                </a:outerShdw>
              </a:effectLst>
              <a:uLnTx/>
              <a:uFillTx/>
              <a:latin typeface="Times New Roman" pitchFamily="18" charset="0"/>
              <a:ea typeface="Tahoma" pitchFamily="34" charset="0"/>
              <a:cs typeface="Times New Roman" pitchFamily="18" charset="0"/>
            </a:endParaRPr>
          </a:p>
        </p:txBody>
      </p:sp>
      <p:sp>
        <p:nvSpPr>
          <p:cNvPr id="58372" name="Title 1">
            <a:extLst>
              <a:ext uri="{FF2B5EF4-FFF2-40B4-BE49-F238E27FC236}">
                <a16:creationId xmlns:a16="http://schemas.microsoft.com/office/drawing/2014/main" id="{7E715FE1-9AA6-41D8-9EB9-E2795713E573}"/>
              </a:ext>
            </a:extLst>
          </p:cNvPr>
          <p:cNvSpPr>
            <a:spLocks noGrp="1"/>
          </p:cNvSpPr>
          <p:nvPr>
            <p:ph type="ctrTitle"/>
          </p:nvPr>
        </p:nvSpPr>
        <p:spPr>
          <a:xfrm>
            <a:off x="1117600" y="912723"/>
            <a:ext cx="11279717" cy="533400"/>
          </a:xfrm>
        </p:spPr>
        <p:txBody>
          <a:bodyPr/>
          <a:lstStyle/>
          <a:p>
            <a:r>
              <a:rPr lang="en-US" altLang="en-US" sz="2800" b="0" kern="1200" dirty="0">
                <a:solidFill>
                  <a:schemeClr val="bg1">
                    <a:lumMod val="85000"/>
                  </a:schemeClr>
                </a:solidFill>
                <a:effectLst>
                  <a:outerShdw blurRad="38100" dist="38100" dir="2700000" algn="tl">
                    <a:srgbClr val="000000">
                      <a:alpha val="43137"/>
                    </a:srgbClr>
                  </a:outerShdw>
                </a:effectLst>
                <a:latin typeface="Century Gothic" panose="020B0502020202020204"/>
                <a:ea typeface="+mn-ea"/>
                <a:cs typeface="+mn-cs"/>
              </a:rPr>
              <a:t>Avoiding Legal Malpractice: Updates</a:t>
            </a:r>
            <a:endParaRPr lang="en-US" altLang="en-US" dirty="0">
              <a:solidFill>
                <a:schemeClr val="bg1">
                  <a:lumMod val="85000"/>
                </a:schemeClr>
              </a:solidFill>
            </a:endParaRPr>
          </a:p>
        </p:txBody>
      </p:sp>
      <p:pic>
        <p:nvPicPr>
          <p:cNvPr id="2" name="Picture 1">
            <a:extLst>
              <a:ext uri="{FF2B5EF4-FFF2-40B4-BE49-F238E27FC236}">
                <a16:creationId xmlns:a16="http://schemas.microsoft.com/office/drawing/2014/main" id="{01457605-778A-4FC7-82FA-2FF2F4B52ACA}"/>
              </a:ext>
            </a:extLst>
          </p:cNvPr>
          <p:cNvPicPr>
            <a:picLocks noChangeAspect="1"/>
          </p:cNvPicPr>
          <p:nvPr/>
        </p:nvPicPr>
        <p:blipFill>
          <a:blip r:embed="rId3"/>
          <a:stretch>
            <a:fillRect/>
          </a:stretch>
        </p:blipFill>
        <p:spPr>
          <a:xfrm>
            <a:off x="1279664" y="2090226"/>
            <a:ext cx="2653701" cy="4501957"/>
          </a:xfrm>
          <a:prstGeom prst="rect">
            <a:avLst/>
          </a:prstGeom>
          <a:effectLst>
            <a:outerShdw blurRad="50800" dist="50800" dir="5400000" algn="ctr" rotWithShape="0">
              <a:srgbClr val="000000">
                <a:alpha val="99000"/>
              </a:srgbClr>
            </a:outerShdw>
          </a:effectLst>
        </p:spPr>
      </p:pic>
      <p:cxnSp>
        <p:nvCxnSpPr>
          <p:cNvPr id="4" name="Straight Connector 3">
            <a:extLst>
              <a:ext uri="{FF2B5EF4-FFF2-40B4-BE49-F238E27FC236}">
                <a16:creationId xmlns:a16="http://schemas.microsoft.com/office/drawing/2014/main" id="{3A0938FE-4887-4490-A561-712C8C589DCA}"/>
              </a:ext>
            </a:extLst>
          </p:cNvPr>
          <p:cNvCxnSpPr/>
          <p:nvPr/>
        </p:nvCxnSpPr>
        <p:spPr>
          <a:xfrm>
            <a:off x="1279664" y="1627094"/>
            <a:ext cx="676167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331176E-55B7-412A-9430-35A038B52A20}"/>
              </a:ext>
            </a:extLst>
          </p:cNvPr>
          <p:cNvSpPr/>
          <p:nvPr/>
        </p:nvSpPr>
        <p:spPr>
          <a:xfrm>
            <a:off x="4660502" y="2667986"/>
            <a:ext cx="6096000" cy="4001095"/>
          </a:xfrm>
          <a:prstGeom prst="rect">
            <a:avLst/>
          </a:prstGeom>
        </p:spPr>
        <p:txBody>
          <a:bodyPr>
            <a:spAutoFit/>
          </a:bodyPr>
          <a:lstStyle/>
          <a:p>
            <a:pPr>
              <a:spcBef>
                <a:spcPts val="600"/>
              </a:spcBef>
              <a:spcAft>
                <a:spcPts val="600"/>
              </a:spcAft>
            </a:pPr>
            <a:r>
              <a:rPr lang="en-US" dirty="0">
                <a:solidFill>
                  <a:schemeClr val="bg1"/>
                </a:solidFill>
              </a:rPr>
              <a:t>Paul is an associate in Gibson &amp; Perkins’ Litigation Department where he represents clients in personal injury, legal malpractice, and general liability matters. </a:t>
            </a:r>
          </a:p>
          <a:p>
            <a:pPr>
              <a:spcBef>
                <a:spcPts val="600"/>
              </a:spcBef>
              <a:spcAft>
                <a:spcPts val="600"/>
              </a:spcAft>
            </a:pPr>
            <a:r>
              <a:rPr lang="en-US" dirty="0">
                <a:solidFill>
                  <a:schemeClr val="bg1"/>
                </a:solidFill>
              </a:rPr>
              <a:t>Paul also has a focus in the area of appellate practice. Paul has argued appeals before Pennsylvania’s Supreme Court, Superior Court, and Commonwealth Court. Paul served as a judicial extern to the Honorable Henry </a:t>
            </a:r>
            <a:r>
              <a:rPr lang="en-US" dirty="0" err="1">
                <a:solidFill>
                  <a:schemeClr val="bg1"/>
                </a:solidFill>
              </a:rPr>
              <a:t>duPont</a:t>
            </a:r>
            <a:r>
              <a:rPr lang="en-US" dirty="0">
                <a:solidFill>
                  <a:schemeClr val="bg1"/>
                </a:solidFill>
              </a:rPr>
              <a:t> Ridgely of the Delaware Supreme Court while attending law school. </a:t>
            </a:r>
          </a:p>
          <a:p>
            <a:pPr>
              <a:spcBef>
                <a:spcPts val="600"/>
              </a:spcBef>
              <a:spcAft>
                <a:spcPts val="600"/>
              </a:spcAft>
            </a:pPr>
            <a:r>
              <a:rPr lang="en-US" dirty="0">
                <a:solidFill>
                  <a:schemeClr val="bg1"/>
                </a:solidFill>
              </a:rPr>
              <a:t>Paul is admitted to practice in Pennsylvania, New Jersey, the United States District Court for the Eastern District of Pennsylvania, and the United States Court of Appeals for the Third Circuit. </a:t>
            </a:r>
          </a:p>
        </p:txBody>
      </p:sp>
    </p:spTree>
    <p:extLst>
      <p:ext uri="{BB962C8B-B14F-4D97-AF65-F5344CB8AC3E}">
        <p14:creationId xmlns:p14="http://schemas.microsoft.com/office/powerpoint/2010/main" val="4758769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DF25-45E4-41F2-9E5D-2611027C562A}"/>
              </a:ext>
            </a:extLst>
          </p:cNvPr>
          <p:cNvSpPr>
            <a:spLocks noGrp="1"/>
          </p:cNvSpPr>
          <p:nvPr>
            <p:ph type="title"/>
          </p:nvPr>
        </p:nvSpPr>
        <p:spPr>
          <a:xfrm>
            <a:off x="222249" y="1611008"/>
            <a:ext cx="6319227" cy="2756754"/>
          </a:xfrm>
        </p:spPr>
        <p:txBody>
          <a:bodyPr>
            <a:normAutofit fontScale="90000"/>
          </a:bodyPr>
          <a:lstStyle/>
          <a:p>
            <a:r>
              <a:rPr lang="en-US" b="1" spc="50" dirty="0">
                <a:ln w="0"/>
                <a:solidFill>
                  <a:schemeClr val="bg2"/>
                </a:solidFill>
                <a:effectLst>
                  <a:innerShdw blurRad="63500" dist="50800" dir="13500000">
                    <a:srgbClr val="000000">
                      <a:alpha val="50000"/>
                    </a:srgbClr>
                  </a:innerShdw>
                </a:effectLst>
              </a:rPr>
              <a:t>Second Element: Negligence or Breach of a Contractual Provision</a:t>
            </a:r>
          </a:p>
        </p:txBody>
      </p:sp>
      <p:pic>
        <p:nvPicPr>
          <p:cNvPr id="5" name="Picture 4" descr="A stack of wooden blocks&#10;&#10;Description automatically generated">
            <a:extLst>
              <a:ext uri="{FF2B5EF4-FFF2-40B4-BE49-F238E27FC236}">
                <a16:creationId xmlns:a16="http://schemas.microsoft.com/office/drawing/2014/main" id="{F31171BD-7D6D-0B13-077E-AB1EC3B14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619" y="433755"/>
            <a:ext cx="5011549" cy="5111260"/>
          </a:xfrm>
          <a:prstGeom prst="rect">
            <a:avLst/>
          </a:prstGeom>
        </p:spPr>
      </p:pic>
    </p:spTree>
    <p:extLst>
      <p:ext uri="{BB962C8B-B14F-4D97-AF65-F5344CB8AC3E}">
        <p14:creationId xmlns:p14="http://schemas.microsoft.com/office/powerpoint/2010/main" val="390455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1136428" y="627564"/>
            <a:ext cx="7474172" cy="1325563"/>
          </a:xfrm>
        </p:spPr>
        <p:txBody>
          <a:bodyPr>
            <a:normAutofit/>
          </a:bodyPr>
          <a:lstStyle/>
          <a:p>
            <a:r>
              <a:rPr lang="en-US" dirty="0">
                <a:solidFill>
                  <a:schemeClr val="accent5">
                    <a:lumMod val="50000"/>
                  </a:schemeClr>
                </a:solidFill>
              </a:rPr>
              <a:t>Negligence</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1311105" y="2024367"/>
            <a:ext cx="6467867" cy="3952263"/>
          </a:xfrm>
        </p:spPr>
        <p:txBody>
          <a:bodyPr anchor="ctr">
            <a:normAutofit lnSpcReduction="10000"/>
          </a:bodyPr>
          <a:lstStyle/>
          <a:p>
            <a:pPr marL="457200" indent="-457200">
              <a:spcBef>
                <a:spcPts val="600"/>
              </a:spcBef>
              <a:spcAft>
                <a:spcPts val="600"/>
              </a:spcAft>
              <a:buFont typeface="Wingdings" panose="05000000000000000000" pitchFamily="2" charset="2"/>
              <a:buChar char="§"/>
            </a:pPr>
            <a:r>
              <a:rPr lang="en-US" sz="3000" dirty="0">
                <a:solidFill>
                  <a:schemeClr val="accent5">
                    <a:lumMod val="50000"/>
                  </a:schemeClr>
                </a:solidFill>
              </a:rPr>
              <a:t>Plaintiffs must prove that the attorney failed to exercise ordinary skill and knowledge.  </a:t>
            </a:r>
          </a:p>
          <a:p>
            <a:pPr marL="457200" indent="-457200">
              <a:spcBef>
                <a:spcPts val="600"/>
              </a:spcBef>
              <a:spcAft>
                <a:spcPts val="600"/>
              </a:spcAft>
              <a:buFont typeface="Wingdings" panose="05000000000000000000" pitchFamily="2" charset="2"/>
              <a:buChar char="§"/>
            </a:pPr>
            <a:r>
              <a:rPr lang="en-US" sz="3000" dirty="0">
                <a:solidFill>
                  <a:schemeClr val="accent5">
                    <a:lumMod val="50000"/>
                  </a:schemeClr>
                </a:solidFill>
              </a:rPr>
              <a:t>The standard of care varies from jurisdiction to jurisdiction. </a:t>
            </a:r>
          </a:p>
          <a:p>
            <a:pPr marL="457200" indent="-457200">
              <a:spcBef>
                <a:spcPts val="600"/>
              </a:spcBef>
              <a:spcAft>
                <a:spcPts val="600"/>
              </a:spcAft>
              <a:buFont typeface="Wingdings" panose="05000000000000000000" pitchFamily="2" charset="2"/>
              <a:buChar char="§"/>
            </a:pPr>
            <a:r>
              <a:rPr lang="en-US" sz="3000" dirty="0">
                <a:solidFill>
                  <a:schemeClr val="accent5">
                    <a:lumMod val="50000"/>
                  </a:schemeClr>
                </a:solidFill>
              </a:rPr>
              <a:t>Most legal malpractice plaintiffs need to produce an expert opinion to establish the standard of care and deviation</a:t>
            </a:r>
            <a:r>
              <a:rPr lang="en-US" dirty="0"/>
              <a:t>.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cales of Justice">
            <a:extLst>
              <a:ext uri="{FF2B5EF4-FFF2-40B4-BE49-F238E27FC236}">
                <a16:creationId xmlns:a16="http://schemas.microsoft.com/office/drawing/2014/main" id="{BE15111C-C089-4DE1-9322-BED7B934A9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1085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4FB369-96CE-44F3-A712-25823735A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0"/>
            <a:ext cx="6096000" cy="6858000"/>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3157727" y="248429"/>
            <a:ext cx="5803393" cy="1437149"/>
          </a:xfrm>
          <a:noFill/>
        </p:spPr>
        <p:txBody>
          <a:bodyPr>
            <a:normAutofit/>
          </a:bodyPr>
          <a:lstStyle/>
          <a:p>
            <a:pPr algn="ctr"/>
            <a:r>
              <a:rPr lang="en-US" sz="4000" dirty="0"/>
              <a:t>Breach of Contractual Provision</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3384993" y="1685579"/>
            <a:ext cx="5422014" cy="4075938"/>
          </a:xfrm>
        </p:spPr>
        <p:txBody>
          <a:bodyPr>
            <a:noAutofit/>
          </a:bodyPr>
          <a:lstStyle/>
          <a:p>
            <a:pPr marL="0" indent="0">
              <a:lnSpc>
                <a:spcPct val="100000"/>
              </a:lnSpc>
              <a:spcBef>
                <a:spcPts val="600"/>
              </a:spcBef>
              <a:spcAft>
                <a:spcPts val="600"/>
              </a:spcAft>
              <a:buNone/>
            </a:pPr>
            <a:r>
              <a:rPr lang="en-US" sz="2400" dirty="0"/>
              <a:t>Pennsylvania continues to permit legal malpractice claims to sound in either tort or contract. </a:t>
            </a:r>
          </a:p>
          <a:p>
            <a:pPr marL="0" indent="0">
              <a:lnSpc>
                <a:spcPct val="100000"/>
              </a:lnSpc>
              <a:spcBef>
                <a:spcPts val="600"/>
              </a:spcBef>
              <a:spcAft>
                <a:spcPts val="600"/>
              </a:spcAft>
              <a:buNone/>
            </a:pPr>
            <a:r>
              <a:rPr lang="en-US" sz="2400" dirty="0"/>
              <a:t>Pennsylvania has historically recognized that all contracts for legal services include an implied promise to provide the client with professional services consistent with those expected of the profession at large.  </a:t>
            </a:r>
          </a:p>
          <a:p>
            <a:pPr marL="0" indent="0">
              <a:lnSpc>
                <a:spcPct val="100000"/>
              </a:lnSpc>
              <a:spcBef>
                <a:spcPts val="600"/>
              </a:spcBef>
              <a:spcAft>
                <a:spcPts val="600"/>
              </a:spcAft>
              <a:buNone/>
            </a:pPr>
            <a:r>
              <a:rPr lang="en-US" sz="2400" dirty="0"/>
              <a:t>Accordingly, an attorney’s failure to exercise reasonable care, i.e. negligence, can give rise to a claim for breach of contract. </a:t>
            </a:r>
          </a:p>
        </p:txBody>
      </p:sp>
    </p:spTree>
    <p:extLst>
      <p:ext uri="{BB962C8B-B14F-4D97-AF65-F5344CB8AC3E}">
        <p14:creationId xmlns:p14="http://schemas.microsoft.com/office/powerpoint/2010/main" val="28790480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9ACC69-ADF2-492B-84C5-EA2CC1607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943276" y="712268"/>
            <a:ext cx="10410524" cy="1193533"/>
          </a:xfrm>
        </p:spPr>
        <p:txBody>
          <a:bodyPr>
            <a:normAutofit/>
          </a:bodyPr>
          <a:lstStyle/>
          <a:p>
            <a:r>
              <a:rPr lang="en-US">
                <a:solidFill>
                  <a:srgbClr val="FFFFFF"/>
                </a:solidFill>
              </a:rPr>
              <a:t>Breach of Contractual Provision</a:t>
            </a: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943276" y="1905801"/>
            <a:ext cx="10791524" cy="4622590"/>
          </a:xfrm>
        </p:spPr>
        <p:txBody>
          <a:bodyPr>
            <a:noAutofit/>
          </a:bodyPr>
          <a:lstStyle/>
          <a:p>
            <a:pPr marL="457200" indent="-457200">
              <a:lnSpc>
                <a:spcPct val="100000"/>
              </a:lnSpc>
              <a:spcBef>
                <a:spcPts val="600"/>
              </a:spcBef>
              <a:spcAft>
                <a:spcPts val="600"/>
              </a:spcAft>
              <a:buFont typeface="Wingdings" panose="05000000000000000000" pitchFamily="2" charset="2"/>
              <a:buChar char="§"/>
            </a:pPr>
            <a:r>
              <a:rPr lang="en-US" sz="2400" dirty="0">
                <a:solidFill>
                  <a:srgbClr val="FFFFFF"/>
                </a:solidFill>
              </a:rPr>
              <a:t>Pennsylvania’s dual approach gives plaintiffs the benefit of the four-year statute of limitations which applies to contract claims. </a:t>
            </a:r>
          </a:p>
          <a:p>
            <a:pPr marL="457200" indent="-457200">
              <a:lnSpc>
                <a:spcPct val="100000"/>
              </a:lnSpc>
              <a:spcBef>
                <a:spcPts val="600"/>
              </a:spcBef>
              <a:spcAft>
                <a:spcPts val="600"/>
              </a:spcAft>
              <a:buFont typeface="Wingdings" panose="05000000000000000000" pitchFamily="2" charset="2"/>
              <a:buChar char="§"/>
            </a:pPr>
            <a:r>
              <a:rPr lang="en-US" sz="2400" dirty="0">
                <a:solidFill>
                  <a:srgbClr val="FFFFFF"/>
                </a:solidFill>
              </a:rPr>
              <a:t>Whether the four-year statute of limitations will be available in the future is in doubt.</a:t>
            </a:r>
          </a:p>
          <a:p>
            <a:pPr marL="457200" indent="-457200">
              <a:lnSpc>
                <a:spcPct val="100000"/>
              </a:lnSpc>
              <a:spcBef>
                <a:spcPts val="600"/>
              </a:spcBef>
              <a:spcAft>
                <a:spcPts val="600"/>
              </a:spcAft>
              <a:buFont typeface="Wingdings" panose="05000000000000000000" pitchFamily="2" charset="2"/>
              <a:buChar char="§"/>
            </a:pPr>
            <a:endParaRPr lang="en-US" sz="2400" dirty="0">
              <a:solidFill>
                <a:srgbClr val="FFFFFF"/>
              </a:solidFill>
            </a:endParaRPr>
          </a:p>
          <a:p>
            <a:pPr marL="457200" indent="-457200">
              <a:lnSpc>
                <a:spcPct val="100000"/>
              </a:lnSpc>
              <a:spcBef>
                <a:spcPts val="600"/>
              </a:spcBef>
              <a:spcAft>
                <a:spcPts val="600"/>
              </a:spcAft>
              <a:buFont typeface="Wingdings" panose="05000000000000000000" pitchFamily="2" charset="2"/>
              <a:buChar char="§"/>
            </a:pPr>
            <a:endParaRPr lang="en-US" sz="2400" dirty="0">
              <a:solidFill>
                <a:srgbClr val="FFFFFF"/>
              </a:solidFill>
            </a:endParaRPr>
          </a:p>
          <a:p>
            <a:pPr marL="457200" indent="-457200">
              <a:lnSpc>
                <a:spcPct val="100000"/>
              </a:lnSpc>
              <a:spcBef>
                <a:spcPts val="600"/>
              </a:spcBef>
              <a:spcAft>
                <a:spcPts val="600"/>
              </a:spcAft>
              <a:buFont typeface="Wingdings" panose="05000000000000000000" pitchFamily="2" charset="2"/>
              <a:buChar char="§"/>
            </a:pPr>
            <a:endParaRPr lang="en-US" sz="2400" dirty="0">
              <a:solidFill>
                <a:srgbClr val="FFFFFF"/>
              </a:solidFill>
            </a:endParaRPr>
          </a:p>
          <a:p>
            <a:pPr marL="457200" indent="-457200">
              <a:lnSpc>
                <a:spcPct val="100000"/>
              </a:lnSpc>
              <a:spcBef>
                <a:spcPts val="600"/>
              </a:spcBef>
              <a:spcAft>
                <a:spcPts val="600"/>
              </a:spcAft>
              <a:buFont typeface="Wingdings" panose="05000000000000000000" pitchFamily="2" charset="2"/>
              <a:buChar char="§"/>
            </a:pPr>
            <a:endParaRPr lang="en-US" sz="2400" dirty="0">
              <a:solidFill>
                <a:srgbClr val="FFFFFF"/>
              </a:solidFill>
            </a:endParaRPr>
          </a:p>
          <a:p>
            <a:pPr marL="457200" indent="-457200">
              <a:lnSpc>
                <a:spcPct val="100000"/>
              </a:lnSpc>
              <a:spcBef>
                <a:spcPts val="600"/>
              </a:spcBef>
              <a:spcAft>
                <a:spcPts val="600"/>
              </a:spcAft>
              <a:buFont typeface="Wingdings" panose="05000000000000000000" pitchFamily="2" charset="2"/>
              <a:buChar char="§"/>
            </a:pPr>
            <a:r>
              <a:rPr lang="en-US" sz="2400" i="1" dirty="0" err="1">
                <a:solidFill>
                  <a:srgbClr val="FFFFFF"/>
                </a:solidFill>
              </a:rPr>
              <a:t>Poteat</a:t>
            </a:r>
            <a:r>
              <a:rPr lang="en-US" sz="2400" i="1" dirty="0">
                <a:solidFill>
                  <a:srgbClr val="FFFFFF"/>
                </a:solidFill>
              </a:rPr>
              <a:t> v. </a:t>
            </a:r>
            <a:r>
              <a:rPr lang="en-US" sz="2400" i="1" dirty="0" err="1">
                <a:solidFill>
                  <a:srgbClr val="FFFFFF"/>
                </a:solidFill>
              </a:rPr>
              <a:t>Asteak</a:t>
            </a:r>
            <a:r>
              <a:rPr lang="en-US" sz="2400" i="1" dirty="0">
                <a:solidFill>
                  <a:srgbClr val="FFFFFF"/>
                </a:solidFill>
              </a:rPr>
              <a:t> (Pa. Super. </a:t>
            </a:r>
            <a:r>
              <a:rPr lang="en-US" sz="2400" dirty="0">
                <a:solidFill>
                  <a:srgbClr val="FFFFFF"/>
                </a:solidFill>
              </a:rPr>
              <a:t>Mar. 21, 2024) (</a:t>
            </a:r>
            <a:r>
              <a:rPr lang="en-US" sz="2400" dirty="0" err="1">
                <a:solidFill>
                  <a:srgbClr val="FFFFFF"/>
                </a:solidFill>
              </a:rPr>
              <a:t>reargument</a:t>
            </a:r>
            <a:r>
              <a:rPr lang="en-US" sz="2400" dirty="0">
                <a:solidFill>
                  <a:srgbClr val="FFFFFF"/>
                </a:solidFill>
              </a:rPr>
              <a:t> requested)</a:t>
            </a:r>
          </a:p>
        </p:txBody>
      </p:sp>
      <p:pic>
        <p:nvPicPr>
          <p:cNvPr id="5" name="Picture 4" descr="A pencil next to a phone&#10;&#10;Description automatically generated">
            <a:extLst>
              <a:ext uri="{FF2B5EF4-FFF2-40B4-BE49-F238E27FC236}">
                <a16:creationId xmlns:a16="http://schemas.microsoft.com/office/drawing/2014/main" id="{ADAD43B3-70D7-BBB9-FC13-E83FD1907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448" y="3099334"/>
            <a:ext cx="3832352" cy="255490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95026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3657600" cy="6858000"/>
          </a:xfrm>
          <a:prstGeom prst="rect">
            <a:avLst/>
          </a:prstGeom>
        </p:spPr>
      </p:pic>
      <p:sp>
        <p:nvSpPr>
          <p:cNvPr id="16" name="Rectangle 15"/>
          <p:cNvSpPr/>
          <p:nvPr/>
        </p:nvSpPr>
        <p:spPr>
          <a:xfrm rot="5400000" flipH="1">
            <a:off x="279400" y="3378200"/>
            <a:ext cx="6858000" cy="1016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2641600" y="-152400"/>
            <a:ext cx="10363200" cy="1470025"/>
          </a:xfrm>
        </p:spPr>
        <p:txBody>
          <a:bodyPr>
            <a:normAutofit/>
          </a:bodyPr>
          <a:lstStyle/>
          <a:p>
            <a:endParaRPr lang="en-US" sz="6000" dirty="0">
              <a:effectLst>
                <a:outerShdw blurRad="38100" dist="38100" dir="2700000" algn="tl">
                  <a:srgbClr val="000000">
                    <a:alpha val="43137"/>
                  </a:srgbClr>
                </a:outerShdw>
              </a:effectLst>
              <a:latin typeface="Bernard MT Condensed" pitchFamily="18" charset="0"/>
            </a:endParaRPr>
          </a:p>
        </p:txBody>
      </p:sp>
      <p:sp>
        <p:nvSpPr>
          <p:cNvPr id="4" name="TextBox 3"/>
          <p:cNvSpPr txBox="1"/>
          <p:nvPr/>
        </p:nvSpPr>
        <p:spPr>
          <a:xfrm>
            <a:off x="1117600" y="990703"/>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3759200" y="1219200"/>
            <a:ext cx="54864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4165600" y="1905051"/>
            <a:ext cx="7620000" cy="34778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Verify Your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Please type “present” into the chatbox on your screen and hit 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This is an important step which verifies your attendance and assures that your credit is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Thank you.</a:t>
            </a:r>
          </a:p>
        </p:txBody>
      </p:sp>
    </p:spTree>
    <p:extLst>
      <p:ext uri="{BB962C8B-B14F-4D97-AF65-F5344CB8AC3E}">
        <p14:creationId xmlns:p14="http://schemas.microsoft.com/office/powerpoint/2010/main" val="2105411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DF25-45E4-41F2-9E5D-2611027C562A}"/>
              </a:ext>
            </a:extLst>
          </p:cNvPr>
          <p:cNvSpPr>
            <a:spLocks noGrp="1"/>
          </p:cNvSpPr>
          <p:nvPr>
            <p:ph type="title"/>
          </p:nvPr>
        </p:nvSpPr>
        <p:spPr/>
        <p:txBody>
          <a:bodyPr/>
          <a:lstStyle/>
          <a:p>
            <a:r>
              <a:rPr lang="en-US" b="1" spc="50" dirty="0">
                <a:ln w="0"/>
                <a:solidFill>
                  <a:schemeClr val="bg2"/>
                </a:solidFill>
                <a:effectLst>
                  <a:innerShdw blurRad="63500" dist="50800" dir="13500000">
                    <a:srgbClr val="000000">
                      <a:alpha val="50000"/>
                    </a:srgbClr>
                  </a:innerShdw>
                </a:effectLst>
              </a:rPr>
              <a:t>Third Element: Damages</a:t>
            </a:r>
          </a:p>
        </p:txBody>
      </p:sp>
      <p:sp>
        <p:nvSpPr>
          <p:cNvPr id="3" name="Text Placeholder 2">
            <a:extLst>
              <a:ext uri="{FF2B5EF4-FFF2-40B4-BE49-F238E27FC236}">
                <a16:creationId xmlns:a16="http://schemas.microsoft.com/office/drawing/2014/main" id="{695E834D-70C1-4201-9CD7-0CFCD297619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0844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4FB369-96CE-44F3-A712-25823735A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0"/>
            <a:ext cx="6096000" cy="6858000"/>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2215376" y="319233"/>
            <a:ext cx="7761248" cy="1188720"/>
          </a:xfrm>
          <a:noFill/>
        </p:spPr>
        <p:txBody>
          <a:bodyPr>
            <a:normAutofit/>
          </a:bodyPr>
          <a:lstStyle/>
          <a:p>
            <a:pPr algn="ctr"/>
            <a:r>
              <a:rPr lang="en-US" sz="4000" dirty="0"/>
              <a:t>Actual Loss</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3530600" y="1507953"/>
            <a:ext cx="5130800" cy="3396877"/>
          </a:xfrm>
        </p:spPr>
        <p:txBody>
          <a:bodyPr>
            <a:noAutofit/>
          </a:bodyPr>
          <a:lstStyle/>
          <a:p>
            <a:pPr marL="0" indent="0">
              <a:spcBef>
                <a:spcPts val="600"/>
              </a:spcBef>
              <a:spcAft>
                <a:spcPts val="600"/>
              </a:spcAft>
              <a:buNone/>
            </a:pPr>
            <a:r>
              <a:rPr lang="en-US" sz="2400" dirty="0"/>
              <a:t>An essential element to legal malpractice is proof of actual loss.</a:t>
            </a:r>
          </a:p>
          <a:p>
            <a:pPr marL="0" indent="0">
              <a:spcBef>
                <a:spcPts val="600"/>
              </a:spcBef>
              <a:spcAft>
                <a:spcPts val="600"/>
              </a:spcAft>
              <a:buNone/>
            </a:pPr>
            <a:r>
              <a:rPr lang="en-US" sz="2400" dirty="0"/>
              <a:t>Breach of a professional duty causing only nominal damages, speculative harm or threat of future harm is insufficient. </a:t>
            </a:r>
          </a:p>
          <a:p>
            <a:pPr marL="0" indent="0">
              <a:spcBef>
                <a:spcPts val="600"/>
              </a:spcBef>
              <a:spcAft>
                <a:spcPts val="600"/>
              </a:spcAft>
              <a:buNone/>
            </a:pPr>
            <a:r>
              <a:rPr lang="en-US" sz="2400" dirty="0"/>
              <a:t>The client must prove that they had a viable cause of action against the party they wished to sue in the underlying case and that, but for the attorney’s negligence, the client would have prevailed.  </a:t>
            </a:r>
          </a:p>
          <a:p>
            <a:pPr marL="0" indent="0">
              <a:spcBef>
                <a:spcPts val="600"/>
              </a:spcBef>
              <a:spcAft>
                <a:spcPts val="600"/>
              </a:spcAft>
              <a:buNone/>
            </a:pPr>
            <a:r>
              <a:rPr lang="en-US" sz="2400" dirty="0"/>
              <a:t>This is also known as the “case-within-the-case doctrine.”</a:t>
            </a:r>
          </a:p>
        </p:txBody>
      </p:sp>
    </p:spTree>
    <p:extLst>
      <p:ext uri="{BB962C8B-B14F-4D97-AF65-F5344CB8AC3E}">
        <p14:creationId xmlns:p14="http://schemas.microsoft.com/office/powerpoint/2010/main" val="27938597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1288064" y="960109"/>
            <a:ext cx="9637776" cy="1430696"/>
          </a:xfrm>
        </p:spPr>
        <p:txBody>
          <a:bodyPr>
            <a:normAutofit/>
          </a:bodyPr>
          <a:lstStyle/>
          <a:p>
            <a:r>
              <a:rPr lang="en-US" dirty="0"/>
              <a:t>Actual Loss</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1288064" y="2305756"/>
            <a:ext cx="9637776" cy="2714771"/>
          </a:xfrm>
        </p:spPr>
        <p:txBody>
          <a:bodyPr>
            <a:noAutofit/>
          </a:bodyPr>
          <a:lstStyle/>
          <a:p>
            <a:pPr marL="457200" indent="-457200">
              <a:spcBef>
                <a:spcPts val="600"/>
              </a:spcBef>
              <a:spcAft>
                <a:spcPts val="600"/>
              </a:spcAft>
              <a:buClr>
                <a:srgbClr val="C00000"/>
              </a:buClr>
              <a:buFont typeface="Arial" panose="020B0604020202020204" pitchFamily="34" charset="0"/>
              <a:buChar char="‒"/>
            </a:pPr>
            <a:r>
              <a:rPr lang="en-US" sz="3200" dirty="0"/>
              <a:t>Pennsylvania does not presently recognize any distinction between damages recoverable in tort or contract. </a:t>
            </a:r>
          </a:p>
          <a:p>
            <a:pPr marL="457200" indent="-457200">
              <a:spcBef>
                <a:spcPts val="600"/>
              </a:spcBef>
              <a:spcAft>
                <a:spcPts val="600"/>
              </a:spcAft>
              <a:buClr>
                <a:srgbClr val="C00000"/>
              </a:buClr>
              <a:buFont typeface="Arial" panose="020B0604020202020204" pitchFamily="34" charset="0"/>
              <a:buChar char="‒"/>
            </a:pPr>
            <a:r>
              <a:rPr lang="en-US" sz="3200" dirty="0"/>
              <a:t>In </a:t>
            </a:r>
            <a:r>
              <a:rPr lang="en-US" sz="3200" i="1" dirty="0"/>
              <a:t>Coleman v. Duane Morris</a:t>
            </a:r>
            <a:r>
              <a:rPr lang="en-US" sz="3200" dirty="0"/>
              <a:t>, the Superior Court reversed the trial court’s holding that a plaintiff is limited in breach of contract claims to recover fees paid to the attorney. </a:t>
            </a:r>
          </a:p>
        </p:txBody>
      </p:sp>
    </p:spTree>
    <p:extLst>
      <p:ext uri="{BB962C8B-B14F-4D97-AF65-F5344CB8AC3E}">
        <p14:creationId xmlns:p14="http://schemas.microsoft.com/office/powerpoint/2010/main" val="399108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DF25-45E4-41F2-9E5D-2611027C562A}"/>
              </a:ext>
            </a:extLst>
          </p:cNvPr>
          <p:cNvSpPr>
            <a:spLocks noGrp="1"/>
          </p:cNvSpPr>
          <p:nvPr>
            <p:ph type="title"/>
          </p:nvPr>
        </p:nvSpPr>
        <p:spPr/>
        <p:txBody>
          <a:bodyPr/>
          <a:lstStyle/>
          <a:p>
            <a:r>
              <a:rPr lang="en-US" b="1" spc="50" dirty="0">
                <a:ln w="0"/>
                <a:solidFill>
                  <a:schemeClr val="bg2"/>
                </a:solidFill>
                <a:effectLst>
                  <a:innerShdw blurRad="63500" dist="50800" dir="13500000">
                    <a:srgbClr val="000000">
                      <a:alpha val="50000"/>
                    </a:srgbClr>
                  </a:innerShdw>
                </a:effectLst>
              </a:rPr>
              <a:t>Case Studies</a:t>
            </a:r>
          </a:p>
        </p:txBody>
      </p:sp>
      <p:sp>
        <p:nvSpPr>
          <p:cNvPr id="3" name="Text Placeholder 2">
            <a:extLst>
              <a:ext uri="{FF2B5EF4-FFF2-40B4-BE49-F238E27FC236}">
                <a16:creationId xmlns:a16="http://schemas.microsoft.com/office/drawing/2014/main" id="{695E834D-70C1-4201-9CD7-0CFCD29761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20089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48BB2-E6A3-485C-95D7-E681609200F1}"/>
              </a:ext>
            </a:extLst>
          </p:cNvPr>
          <p:cNvSpPr>
            <a:spLocks noGrp="1"/>
          </p:cNvSpPr>
          <p:nvPr>
            <p:ph type="title"/>
          </p:nvPr>
        </p:nvSpPr>
        <p:spPr/>
        <p:txBody>
          <a:bodyPr/>
          <a:lstStyle/>
          <a:p>
            <a:r>
              <a:rPr lang="en-US" b="1" spc="50" dirty="0">
                <a:ln w="0"/>
                <a:solidFill>
                  <a:schemeClr val="bg2"/>
                </a:solidFill>
                <a:effectLst>
                  <a:innerShdw blurRad="63500" dist="50800" dir="13500000">
                    <a:srgbClr val="000000">
                      <a:alpha val="50000"/>
                    </a:srgbClr>
                  </a:innerShdw>
                </a:effectLst>
              </a:rPr>
              <a:t>Case Study # 1</a:t>
            </a:r>
          </a:p>
        </p:txBody>
      </p:sp>
      <p:sp>
        <p:nvSpPr>
          <p:cNvPr id="3" name="Text Placeholder 2">
            <a:extLst>
              <a:ext uri="{FF2B5EF4-FFF2-40B4-BE49-F238E27FC236}">
                <a16:creationId xmlns:a16="http://schemas.microsoft.com/office/drawing/2014/main" id="{509E83C2-6AA8-401E-BDD2-5BFAFC21E93D}"/>
              </a:ext>
            </a:extLst>
          </p:cNvPr>
          <p:cNvSpPr>
            <a:spLocks noGrp="1"/>
          </p:cNvSpPr>
          <p:nvPr>
            <p:ph type="body" idx="1"/>
          </p:nvPr>
        </p:nvSpPr>
        <p:spPr/>
        <p:txBody>
          <a:bodyPr>
            <a:normAutofit/>
          </a:bodyPr>
          <a:lstStyle/>
          <a:p>
            <a:r>
              <a:rPr lang="en-US" sz="3600" dirty="0"/>
              <a:t>Income v. Marital Asset</a:t>
            </a:r>
          </a:p>
        </p:txBody>
      </p:sp>
    </p:spTree>
    <p:extLst>
      <p:ext uri="{BB962C8B-B14F-4D97-AF65-F5344CB8AC3E}">
        <p14:creationId xmlns:p14="http://schemas.microsoft.com/office/powerpoint/2010/main" val="166178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8370" name="TextBox 3">
            <a:extLst>
              <a:ext uri="{FF2B5EF4-FFF2-40B4-BE49-F238E27FC236}">
                <a16:creationId xmlns:a16="http://schemas.microsoft.com/office/drawing/2014/main" id="{76F0FF20-D877-41E7-9312-81BEEAA4B248}"/>
              </a:ext>
            </a:extLst>
          </p:cNvPr>
          <p:cNvSpPr txBox="1">
            <a:spLocks noChangeArrowheads="1"/>
          </p:cNvSpPr>
          <p:nvPr/>
        </p:nvSpPr>
        <p:spPr bwMode="auto">
          <a:xfrm>
            <a:off x="1117600" y="990603"/>
            <a:ext cx="324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p>
        </p:txBody>
      </p:sp>
      <p:sp>
        <p:nvSpPr>
          <p:cNvPr id="13" name="TextBox 12">
            <a:extLst>
              <a:ext uri="{FF2B5EF4-FFF2-40B4-BE49-F238E27FC236}">
                <a16:creationId xmlns:a16="http://schemas.microsoft.com/office/drawing/2014/main" id="{0BE34527-3C17-498A-8391-3A518204F4DC}"/>
              </a:ext>
            </a:extLst>
          </p:cNvPr>
          <p:cNvSpPr txBox="1"/>
          <p:nvPr/>
        </p:nvSpPr>
        <p:spPr>
          <a:xfrm>
            <a:off x="4478588" y="1821600"/>
            <a:ext cx="6667003" cy="538609"/>
          </a:xfrm>
          <a:prstGeom prst="rect">
            <a:avLst/>
          </a:prstGeom>
          <a:noFill/>
          <a:ln w="31750">
            <a:noFill/>
          </a:ln>
        </p:spPr>
        <p:txBody>
          <a:bodyPr wrap="square" lIns="274320" tIns="182880" rIns="27432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WALTER J. TIMBY,  III</a:t>
            </a:r>
            <a:endParaRPr kumimoji="0" lang="en-US" sz="3200" b="0" i="0" u="none" strike="noStrike" kern="1200" cap="none" spc="0" normalizeH="0" baseline="0" noProof="0" dirty="0">
              <a:ln>
                <a:noFill/>
              </a:ln>
              <a:solidFill>
                <a:schemeClr val="bg1">
                  <a:lumMod val="85000"/>
                </a:schemeClr>
              </a:solidFill>
              <a:effectLst>
                <a:outerShdw blurRad="38100" dist="38100" dir="2700000" algn="tl">
                  <a:srgbClr val="000000">
                    <a:alpha val="43137"/>
                  </a:srgbClr>
                </a:outerShdw>
              </a:effectLst>
              <a:uLnTx/>
              <a:uFillTx/>
              <a:latin typeface="Times New Roman" pitchFamily="18" charset="0"/>
              <a:ea typeface="Tahoma" pitchFamily="34" charset="0"/>
              <a:cs typeface="Times New Roman" pitchFamily="18" charset="0"/>
            </a:endParaRPr>
          </a:p>
        </p:txBody>
      </p:sp>
      <p:sp>
        <p:nvSpPr>
          <p:cNvPr id="58372" name="Title 1">
            <a:extLst>
              <a:ext uri="{FF2B5EF4-FFF2-40B4-BE49-F238E27FC236}">
                <a16:creationId xmlns:a16="http://schemas.microsoft.com/office/drawing/2014/main" id="{7E715FE1-9AA6-41D8-9EB9-E2795713E573}"/>
              </a:ext>
            </a:extLst>
          </p:cNvPr>
          <p:cNvSpPr>
            <a:spLocks noGrp="1"/>
          </p:cNvSpPr>
          <p:nvPr>
            <p:ph type="ctrTitle"/>
          </p:nvPr>
        </p:nvSpPr>
        <p:spPr>
          <a:xfrm>
            <a:off x="1117600" y="912723"/>
            <a:ext cx="11279717" cy="533400"/>
          </a:xfrm>
        </p:spPr>
        <p:txBody>
          <a:bodyPr/>
          <a:lstStyle/>
          <a:p>
            <a:r>
              <a:rPr lang="en-US" altLang="en-US" sz="2800" b="0" kern="1200" dirty="0">
                <a:solidFill>
                  <a:schemeClr val="bg1">
                    <a:lumMod val="85000"/>
                  </a:schemeClr>
                </a:solidFill>
                <a:effectLst>
                  <a:outerShdw blurRad="38100" dist="38100" dir="2700000" algn="tl">
                    <a:srgbClr val="000000">
                      <a:alpha val="43137"/>
                    </a:srgbClr>
                  </a:outerShdw>
                </a:effectLst>
                <a:latin typeface="Century Gothic" panose="020B0502020202020204"/>
                <a:ea typeface="+mn-ea"/>
                <a:cs typeface="+mn-cs"/>
              </a:rPr>
              <a:t>Avoiding Legal Malpractice: Updates</a:t>
            </a:r>
            <a:endParaRPr lang="en-US" altLang="en-US" dirty="0">
              <a:solidFill>
                <a:schemeClr val="bg1">
                  <a:lumMod val="85000"/>
                </a:schemeClr>
              </a:solidFill>
            </a:endParaRPr>
          </a:p>
        </p:txBody>
      </p:sp>
      <p:cxnSp>
        <p:nvCxnSpPr>
          <p:cNvPr id="4" name="Straight Connector 3">
            <a:extLst>
              <a:ext uri="{FF2B5EF4-FFF2-40B4-BE49-F238E27FC236}">
                <a16:creationId xmlns:a16="http://schemas.microsoft.com/office/drawing/2014/main" id="{3A0938FE-4887-4490-A561-712C8C589DCA}"/>
              </a:ext>
            </a:extLst>
          </p:cNvPr>
          <p:cNvCxnSpPr/>
          <p:nvPr/>
        </p:nvCxnSpPr>
        <p:spPr>
          <a:xfrm>
            <a:off x="1279664" y="1627094"/>
            <a:ext cx="676167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2044B9C-DE34-C0E3-76A6-ACE27D5F91A2}"/>
              </a:ext>
            </a:extLst>
          </p:cNvPr>
          <p:cNvSpPr txBox="1"/>
          <p:nvPr/>
        </p:nvSpPr>
        <p:spPr>
          <a:xfrm>
            <a:off x="4660502" y="2512633"/>
            <a:ext cx="6200774" cy="3970318"/>
          </a:xfrm>
          <a:prstGeom prst="rect">
            <a:avLst/>
          </a:prstGeom>
          <a:noFill/>
        </p:spPr>
        <p:txBody>
          <a:bodyPr wrap="square">
            <a:spAutoFit/>
          </a:bodyPr>
          <a:lstStyle/>
          <a:p>
            <a:r>
              <a:rPr lang="en-US" dirty="0">
                <a:solidFill>
                  <a:schemeClr val="bg1"/>
                </a:solidFill>
              </a:rPr>
              <a:t>Walter brings with him a wealth of experience: after receiving his Bachelor of Arts from Villanova University in 1973 and his Juris Doctorate from the Villanova University School of Law in 1976, Mr. Timby became a member of the Pennsylvania Bar. In 1989, he also became a member of the New Jersey Bar.</a:t>
            </a:r>
          </a:p>
          <a:p>
            <a:r>
              <a:rPr lang="en-US" dirty="0">
                <a:solidFill>
                  <a:schemeClr val="bg1"/>
                </a:solidFill>
              </a:rPr>
              <a:t>​</a:t>
            </a:r>
          </a:p>
          <a:p>
            <a:r>
              <a:rPr lang="en-US" dirty="0">
                <a:solidFill>
                  <a:schemeClr val="bg1"/>
                </a:solidFill>
              </a:rPr>
              <a:t>He is a member of the Philadelphia and Pennsylvania Bar Associations, the Pennsylvania Defense Institute and the Defense Research Institute.</a:t>
            </a:r>
          </a:p>
          <a:p>
            <a:endParaRPr lang="en-US" dirty="0">
              <a:solidFill>
                <a:schemeClr val="bg1"/>
              </a:solidFill>
            </a:endParaRPr>
          </a:p>
          <a:p>
            <a:r>
              <a:rPr lang="en-US" dirty="0">
                <a:solidFill>
                  <a:schemeClr val="bg1"/>
                </a:solidFill>
              </a:rPr>
              <a:t>Mr. Timby has authored two treatises, The Employment Law Handbook and The Family Medical Leave Act: The Legislation and What The Future Holds.</a:t>
            </a:r>
          </a:p>
        </p:txBody>
      </p:sp>
      <p:pic>
        <p:nvPicPr>
          <p:cNvPr id="7" name="Picture 6">
            <a:extLst>
              <a:ext uri="{FF2B5EF4-FFF2-40B4-BE49-F238E27FC236}">
                <a16:creationId xmlns:a16="http://schemas.microsoft.com/office/drawing/2014/main" id="{80799590-4562-9BDA-2B16-EEC314C2E67F}"/>
              </a:ext>
            </a:extLst>
          </p:cNvPr>
          <p:cNvPicPr>
            <a:picLocks noChangeAspect="1"/>
          </p:cNvPicPr>
          <p:nvPr/>
        </p:nvPicPr>
        <p:blipFill>
          <a:blip r:embed="rId3"/>
          <a:stretch>
            <a:fillRect/>
          </a:stretch>
        </p:blipFill>
        <p:spPr>
          <a:xfrm>
            <a:off x="1441728" y="2090904"/>
            <a:ext cx="2857500" cy="4304971"/>
          </a:xfrm>
          <a:prstGeom prst="rect">
            <a:avLst/>
          </a:prstGeom>
        </p:spPr>
      </p:pic>
    </p:spTree>
    <p:extLst>
      <p:ext uri="{BB962C8B-B14F-4D97-AF65-F5344CB8AC3E}">
        <p14:creationId xmlns:p14="http://schemas.microsoft.com/office/powerpoint/2010/main" val="37138334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1913468" y="365125"/>
            <a:ext cx="9440332" cy="1325563"/>
          </a:xfrm>
        </p:spPr>
        <p:txBody>
          <a:bodyPr>
            <a:normAutofit/>
          </a:bodyPr>
          <a:lstStyle/>
          <a:p>
            <a:r>
              <a:rPr lang="en-US" dirty="0">
                <a:solidFill>
                  <a:schemeClr val="accent5">
                    <a:lumMod val="50000"/>
                  </a:schemeClr>
                </a:solidFill>
              </a:rPr>
              <a:t>Overview</a:t>
            </a:r>
          </a:p>
        </p:txBody>
      </p:sp>
      <p:pic>
        <p:nvPicPr>
          <p:cNvPr id="7" name="Graphic 6" descr="Books">
            <a:extLst>
              <a:ext uri="{FF2B5EF4-FFF2-40B4-BE49-F238E27FC236}">
                <a16:creationId xmlns:a16="http://schemas.microsoft.com/office/drawing/2014/main" id="{F90B6DF4-E913-4571-8380-6263C8ACED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411" y="355660"/>
            <a:ext cx="1308100" cy="1308100"/>
          </a:xfrm>
          <a:prstGeom prst="rect">
            <a:avLst/>
          </a:prstGeom>
        </p:spPr>
      </p:pic>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838200" y="1825625"/>
            <a:ext cx="10968318" cy="4351338"/>
          </a:xfrm>
        </p:spPr>
        <p:txBody>
          <a:bodyPr>
            <a:noAutofit/>
          </a:bodyPr>
          <a:lstStyle/>
          <a:p>
            <a:pPr marL="457200" indent="-457200">
              <a:lnSpc>
                <a:spcPct val="100000"/>
              </a:lnSpc>
              <a:spcBef>
                <a:spcPts val="600"/>
              </a:spcBef>
              <a:spcAft>
                <a:spcPts val="600"/>
              </a:spcAft>
              <a:buFont typeface="Wingdings" panose="05000000000000000000" pitchFamily="2" charset="2"/>
              <a:buChar char="§"/>
            </a:pPr>
            <a:r>
              <a:rPr lang="en-US" sz="2400" dirty="0">
                <a:solidFill>
                  <a:schemeClr val="accent5">
                    <a:lumMod val="50000"/>
                  </a:schemeClr>
                </a:solidFill>
              </a:rPr>
              <a:t>The client made a claim against their former attorney alleging that they received incomplete or inaccurate advice regarding the treatment of their spouse’s bonus during a divorce.</a:t>
            </a:r>
          </a:p>
          <a:p>
            <a:pPr marL="0" indent="0">
              <a:lnSpc>
                <a:spcPct val="100000"/>
              </a:lnSpc>
              <a:spcBef>
                <a:spcPts val="600"/>
              </a:spcBef>
              <a:spcAft>
                <a:spcPts val="600"/>
              </a:spcAft>
              <a:buNone/>
            </a:pPr>
            <a:endParaRPr lang="en-US" sz="2400" dirty="0">
              <a:solidFill>
                <a:schemeClr val="accent5">
                  <a:lumMod val="50000"/>
                </a:schemeClr>
              </a:solidFill>
            </a:endParaRPr>
          </a:p>
          <a:p>
            <a:pPr marL="457200" indent="-457200">
              <a:lnSpc>
                <a:spcPct val="100000"/>
              </a:lnSpc>
              <a:spcBef>
                <a:spcPts val="600"/>
              </a:spcBef>
              <a:spcAft>
                <a:spcPts val="600"/>
              </a:spcAft>
              <a:buFont typeface="Wingdings" panose="05000000000000000000" pitchFamily="2" charset="2"/>
              <a:buChar char="§"/>
            </a:pPr>
            <a:r>
              <a:rPr lang="en-US" sz="2400" dirty="0">
                <a:solidFill>
                  <a:schemeClr val="accent5">
                    <a:lumMod val="50000"/>
                  </a:schemeClr>
                </a:solidFill>
              </a:rPr>
              <a:t>A bonus earned by the other spouse before separation, but paid after separation, was included in their income for purposes of calculating </a:t>
            </a:r>
            <a:r>
              <a:rPr lang="en-US" sz="2400" i="1" dirty="0">
                <a:solidFill>
                  <a:schemeClr val="accent5">
                    <a:lumMod val="50000"/>
                  </a:schemeClr>
                </a:solidFill>
              </a:rPr>
              <a:t>alimony pendente lite</a:t>
            </a:r>
            <a:r>
              <a:rPr lang="en-US" sz="2400" dirty="0">
                <a:solidFill>
                  <a:schemeClr val="accent5">
                    <a:lumMod val="50000"/>
                  </a:schemeClr>
                </a:solidFill>
              </a:rPr>
              <a:t>.</a:t>
            </a:r>
          </a:p>
          <a:p>
            <a:pPr marL="0" indent="0">
              <a:lnSpc>
                <a:spcPct val="100000"/>
              </a:lnSpc>
              <a:spcBef>
                <a:spcPts val="600"/>
              </a:spcBef>
              <a:spcAft>
                <a:spcPts val="600"/>
              </a:spcAft>
              <a:buNone/>
            </a:pPr>
            <a:endParaRPr lang="en-US" sz="2400" dirty="0">
              <a:solidFill>
                <a:schemeClr val="accent5">
                  <a:lumMod val="50000"/>
                </a:schemeClr>
              </a:solidFill>
            </a:endParaRPr>
          </a:p>
          <a:p>
            <a:pPr marL="457200" indent="-457200">
              <a:lnSpc>
                <a:spcPct val="100000"/>
              </a:lnSpc>
              <a:spcBef>
                <a:spcPts val="600"/>
              </a:spcBef>
              <a:spcAft>
                <a:spcPts val="600"/>
              </a:spcAft>
              <a:buFont typeface="Wingdings" panose="05000000000000000000" pitchFamily="2" charset="2"/>
              <a:buChar char="§"/>
            </a:pPr>
            <a:r>
              <a:rPr lang="en-US" sz="2400" dirty="0">
                <a:solidFill>
                  <a:schemeClr val="accent5">
                    <a:lumMod val="50000"/>
                  </a:schemeClr>
                </a:solidFill>
              </a:rPr>
              <a:t>The parties’ stipulated order for support explicitly included the bonus as income. </a:t>
            </a:r>
          </a:p>
          <a:p>
            <a:pPr marL="457200" indent="-457200">
              <a:lnSpc>
                <a:spcPct val="100000"/>
              </a:lnSpc>
              <a:spcBef>
                <a:spcPts val="600"/>
              </a:spcBef>
              <a:spcAft>
                <a:spcPts val="600"/>
              </a:spcAft>
              <a:buFont typeface="Wingdings" panose="05000000000000000000" pitchFamily="2" charset="2"/>
              <a:buChar char="§"/>
            </a:pPr>
            <a:endParaRPr lang="en-US" sz="2400" dirty="0">
              <a:solidFill>
                <a:schemeClr val="accent5">
                  <a:lumMod val="50000"/>
                </a:schemeClr>
              </a:solidFill>
            </a:endParaRPr>
          </a:p>
          <a:p>
            <a:pPr marL="457200" indent="-457200">
              <a:lnSpc>
                <a:spcPct val="100000"/>
              </a:lnSpc>
              <a:spcBef>
                <a:spcPts val="600"/>
              </a:spcBef>
              <a:spcAft>
                <a:spcPts val="600"/>
              </a:spcAft>
              <a:buFont typeface="Wingdings" panose="05000000000000000000" pitchFamily="2" charset="2"/>
              <a:buChar char="§"/>
            </a:pPr>
            <a:endParaRPr lang="en-US" sz="2400" dirty="0">
              <a:solidFill>
                <a:schemeClr val="accent5">
                  <a:lumMod val="50000"/>
                </a:schemeClr>
              </a:solidFill>
            </a:endParaRPr>
          </a:p>
        </p:txBody>
      </p:sp>
    </p:spTree>
    <p:extLst>
      <p:ext uri="{BB962C8B-B14F-4D97-AF65-F5344CB8AC3E}">
        <p14:creationId xmlns:p14="http://schemas.microsoft.com/office/powerpoint/2010/main" val="305265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A091-1915-4732-8E0F-A986B7BC30E3}"/>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9C46049-68FA-4A44-9C31-E66E4DB3A4B8}"/>
              </a:ext>
            </a:extLst>
          </p:cNvPr>
          <p:cNvSpPr>
            <a:spLocks noGrp="1"/>
          </p:cNvSpPr>
          <p:nvPr>
            <p:ph idx="1"/>
          </p:nvPr>
        </p:nvSpPr>
        <p:spPr/>
        <p:txBody>
          <a:bodyPr>
            <a:normAutofit/>
          </a:bodyPr>
          <a:lstStyle/>
          <a:p>
            <a:pPr marL="457200" lvl="0" indent="-457200">
              <a:lnSpc>
                <a:spcPct val="100000"/>
              </a:lnSpc>
              <a:spcBef>
                <a:spcPts val="600"/>
              </a:spcBef>
              <a:spcAft>
                <a:spcPts val="600"/>
              </a:spcAft>
              <a:buFont typeface="Wingdings" panose="05000000000000000000" pitchFamily="2" charset="2"/>
              <a:buChar char="ü"/>
            </a:pPr>
            <a:r>
              <a:rPr lang="en-US" dirty="0"/>
              <a:t>The other spouse moved the entire bonus from the parties’ shared account following entry of the stipulated support order.</a:t>
            </a:r>
          </a:p>
          <a:p>
            <a:pPr marL="457200" lvl="0" indent="-457200">
              <a:lnSpc>
                <a:spcPct val="100000"/>
              </a:lnSpc>
              <a:spcBef>
                <a:spcPts val="600"/>
              </a:spcBef>
              <a:spcAft>
                <a:spcPts val="600"/>
              </a:spcAft>
              <a:buFont typeface="Wingdings" panose="05000000000000000000" pitchFamily="2" charset="2"/>
              <a:buChar char="ü"/>
            </a:pPr>
            <a:endParaRPr lang="en-US" dirty="0"/>
          </a:p>
          <a:p>
            <a:pPr marL="457200" lvl="0" indent="-457200">
              <a:lnSpc>
                <a:spcPct val="100000"/>
              </a:lnSpc>
              <a:spcBef>
                <a:spcPts val="600"/>
              </a:spcBef>
              <a:spcAft>
                <a:spcPts val="600"/>
              </a:spcAft>
              <a:buFont typeface="Wingdings" panose="05000000000000000000" pitchFamily="2" charset="2"/>
              <a:buChar char="ü"/>
            </a:pPr>
            <a:r>
              <a:rPr lang="en-US" dirty="0"/>
              <a:t>The client was surprised and concerned by the movement of the bonus. </a:t>
            </a:r>
          </a:p>
        </p:txBody>
      </p:sp>
    </p:spTree>
    <p:extLst>
      <p:ext uri="{BB962C8B-B14F-4D97-AF65-F5344CB8AC3E}">
        <p14:creationId xmlns:p14="http://schemas.microsoft.com/office/powerpoint/2010/main" val="4940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833002" y="365125"/>
            <a:ext cx="10520702" cy="1325563"/>
          </a:xfrm>
        </p:spPr>
        <p:txBody>
          <a:bodyPr>
            <a:normAutofit/>
          </a:bodyPr>
          <a:lstStyle/>
          <a:p>
            <a:r>
              <a:rPr lang="en-US">
                <a:solidFill>
                  <a:srgbClr val="FFFFFF"/>
                </a:solidFill>
              </a:rPr>
              <a:t>Overview</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838201" y="2022601"/>
            <a:ext cx="10515598" cy="4154361"/>
          </a:xfrm>
        </p:spPr>
        <p:txBody>
          <a:bodyPr>
            <a:normAutofit fontScale="92500"/>
          </a:bodyPr>
          <a:lstStyle/>
          <a:p>
            <a:pPr marL="457200" indent="-457200">
              <a:lnSpc>
                <a:spcPct val="100000"/>
              </a:lnSpc>
              <a:spcBef>
                <a:spcPts val="600"/>
              </a:spcBef>
              <a:spcAft>
                <a:spcPts val="600"/>
              </a:spcAft>
              <a:buFont typeface="Wingdings" panose="05000000000000000000" pitchFamily="2" charset="2"/>
              <a:buChar char="§"/>
            </a:pPr>
            <a:r>
              <a:rPr lang="en-US" dirty="0">
                <a:solidFill>
                  <a:srgbClr val="FFFFFF"/>
                </a:solidFill>
              </a:rPr>
              <a:t>The spouse’s attorney reminded the client’s attorney that the bonus was included as income pursuant to the parties’ agreement. Accordingly, the spouse was free to use the bonus however they wanted.</a:t>
            </a:r>
          </a:p>
          <a:p>
            <a:pPr marL="457200" indent="-457200">
              <a:lnSpc>
                <a:spcPct val="100000"/>
              </a:lnSpc>
              <a:spcBef>
                <a:spcPts val="600"/>
              </a:spcBef>
              <a:spcAft>
                <a:spcPts val="600"/>
              </a:spcAft>
              <a:buFont typeface="Wingdings" panose="05000000000000000000" pitchFamily="2" charset="2"/>
              <a:buChar char="§"/>
            </a:pPr>
            <a:endParaRPr lang="en-US" dirty="0">
              <a:solidFill>
                <a:srgbClr val="FFFFFF"/>
              </a:solidFill>
            </a:endParaRPr>
          </a:p>
          <a:p>
            <a:pPr marL="457200" indent="-457200">
              <a:lnSpc>
                <a:spcPct val="100000"/>
              </a:lnSpc>
              <a:spcBef>
                <a:spcPts val="600"/>
              </a:spcBef>
              <a:spcAft>
                <a:spcPts val="600"/>
              </a:spcAft>
              <a:buFont typeface="Wingdings" panose="05000000000000000000" pitchFamily="2" charset="2"/>
              <a:buChar char="§"/>
            </a:pPr>
            <a:r>
              <a:rPr lang="en-US" dirty="0">
                <a:solidFill>
                  <a:srgbClr val="FFFFFF"/>
                </a:solidFill>
              </a:rPr>
              <a:t>The bonus was not included as a marital asset at the time of equitable distribution. Moreover, the client’s APL was significantly reduced a year after entry of the stipulated order when the spouse’s income sharply declined. Accordingly, the client received very little benefit from increased APL in comparison to the value of the bonus.</a:t>
            </a:r>
          </a:p>
        </p:txBody>
      </p:sp>
    </p:spTree>
    <p:extLst>
      <p:ext uri="{BB962C8B-B14F-4D97-AF65-F5344CB8AC3E}">
        <p14:creationId xmlns:p14="http://schemas.microsoft.com/office/powerpoint/2010/main" val="10899759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1136428" y="627564"/>
            <a:ext cx="7474172" cy="1325563"/>
          </a:xfrm>
        </p:spPr>
        <p:txBody>
          <a:bodyPr>
            <a:normAutofit/>
          </a:bodyPr>
          <a:lstStyle/>
          <a:p>
            <a:r>
              <a:rPr lang="en-US"/>
              <a:t>Theory of Liability</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1136429" y="1752601"/>
            <a:ext cx="6467867" cy="3976186"/>
          </a:xfrm>
        </p:spPr>
        <p:txBody>
          <a:bodyPr anchor="ctr">
            <a:normAutofit fontScale="92500"/>
          </a:bodyPr>
          <a:lstStyle/>
          <a:p>
            <a:pPr marL="461963" indent="-461963">
              <a:spcBef>
                <a:spcPts val="600"/>
              </a:spcBef>
              <a:spcAft>
                <a:spcPts val="600"/>
              </a:spcAft>
              <a:buFont typeface="Wingdings" panose="05000000000000000000" pitchFamily="2" charset="2"/>
              <a:buChar char="§"/>
            </a:pPr>
            <a:r>
              <a:rPr lang="en-US" sz="3200" dirty="0"/>
              <a:t>Failure to inform the client that assets which are included when calculating support will not be available for equitable distribution, i.e., there is no “double dipping.”</a:t>
            </a:r>
          </a:p>
          <a:p>
            <a:pPr marL="461963" indent="-461963">
              <a:spcBef>
                <a:spcPts val="600"/>
              </a:spcBef>
              <a:spcAft>
                <a:spcPts val="600"/>
              </a:spcAft>
              <a:buFont typeface="Wingdings" panose="05000000000000000000" pitchFamily="2" charset="2"/>
              <a:buChar char="§"/>
            </a:pPr>
            <a:r>
              <a:rPr lang="en-US" sz="3200" dirty="0"/>
              <a:t>Failure to advise client that they could accept a lower support payment but file a Petition for Partial Distribution of Marital Assets.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cales of Justice">
            <a:extLst>
              <a:ext uri="{FF2B5EF4-FFF2-40B4-BE49-F238E27FC236}">
                <a16:creationId xmlns:a16="http://schemas.microsoft.com/office/drawing/2014/main" id="{E2066115-FF75-4DB3-863A-EB4BF5FF18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41137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838200" y="631825"/>
            <a:ext cx="10515600" cy="1325563"/>
          </a:xfrm>
        </p:spPr>
        <p:txBody>
          <a:bodyPr>
            <a:normAutofit/>
          </a:bodyPr>
          <a:lstStyle/>
          <a:p>
            <a:r>
              <a:rPr lang="en-US" b="1" spc="50">
                <a:ln w="0"/>
                <a:effectLst>
                  <a:innerShdw blurRad="63500" dist="50800" dir="13500000">
                    <a:srgbClr val="000000">
                      <a:alpha val="50000"/>
                    </a:srgbClr>
                  </a:innerShdw>
                </a:effectLst>
              </a:rPr>
              <a:t>Theory of Defense</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838200" y="1815352"/>
            <a:ext cx="10515600" cy="4276165"/>
          </a:xfrm>
        </p:spPr>
        <p:txBody>
          <a:bodyPr>
            <a:normAutofit fontScale="92500" lnSpcReduction="20000"/>
          </a:bodyPr>
          <a:lstStyle/>
          <a:p>
            <a:pPr marL="0" indent="0">
              <a:lnSpc>
                <a:spcPct val="100000"/>
              </a:lnSpc>
              <a:spcBef>
                <a:spcPts val="600"/>
              </a:spcBef>
              <a:spcAft>
                <a:spcPts val="600"/>
              </a:spcAft>
              <a:buNone/>
            </a:pPr>
            <a:r>
              <a:rPr lang="en-US" sz="3400" dirty="0"/>
              <a:t>The defense denies liability.</a:t>
            </a:r>
          </a:p>
          <a:p>
            <a:pPr marL="0" indent="0">
              <a:lnSpc>
                <a:spcPct val="100000"/>
              </a:lnSpc>
              <a:spcBef>
                <a:spcPts val="600"/>
              </a:spcBef>
              <a:spcAft>
                <a:spcPts val="600"/>
              </a:spcAft>
              <a:buNone/>
            </a:pPr>
            <a:endParaRPr lang="en-US" sz="3400" dirty="0"/>
          </a:p>
          <a:p>
            <a:pPr marL="0" indent="0">
              <a:lnSpc>
                <a:spcPct val="100000"/>
              </a:lnSpc>
              <a:spcBef>
                <a:spcPts val="600"/>
              </a:spcBef>
              <a:spcAft>
                <a:spcPts val="600"/>
              </a:spcAft>
              <a:buNone/>
            </a:pPr>
            <a:r>
              <a:rPr lang="en-US" sz="3400" dirty="0"/>
              <a:t>The defense argues that the client was fully informed with respect to double dipping and the potential Petition for Partial Distribution. </a:t>
            </a:r>
          </a:p>
          <a:p>
            <a:pPr marL="0" indent="0">
              <a:lnSpc>
                <a:spcPct val="100000"/>
              </a:lnSpc>
              <a:spcBef>
                <a:spcPts val="600"/>
              </a:spcBef>
              <a:spcAft>
                <a:spcPts val="600"/>
              </a:spcAft>
              <a:buNone/>
            </a:pPr>
            <a:endParaRPr lang="en-US" sz="3400" dirty="0"/>
          </a:p>
          <a:p>
            <a:pPr marL="0" indent="0">
              <a:lnSpc>
                <a:spcPct val="100000"/>
              </a:lnSpc>
              <a:spcBef>
                <a:spcPts val="600"/>
              </a:spcBef>
              <a:spcAft>
                <a:spcPts val="600"/>
              </a:spcAft>
              <a:buNone/>
            </a:pPr>
            <a:r>
              <a:rPr lang="en-US" sz="3400" dirty="0"/>
              <a:t>The defense also argues that Plaintiff’s claims are barred pursuant to </a:t>
            </a:r>
            <a:r>
              <a:rPr lang="en-US" sz="3400" i="1" dirty="0"/>
              <a:t>Muhammad v. </a:t>
            </a:r>
            <a:r>
              <a:rPr lang="en-US" sz="3400" i="1" dirty="0" err="1"/>
              <a:t>Strassburger</a:t>
            </a:r>
            <a:r>
              <a:rPr lang="en-US" sz="3400" dirty="0"/>
              <a:t>, 587 A.2d 1346 (Pa. Super. 1991).</a:t>
            </a:r>
          </a:p>
        </p:txBody>
      </p:sp>
    </p:spTree>
    <p:extLst>
      <p:ext uri="{BB962C8B-B14F-4D97-AF65-F5344CB8AC3E}">
        <p14:creationId xmlns:p14="http://schemas.microsoft.com/office/powerpoint/2010/main" val="263531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Damages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4976031" y="963877"/>
            <a:ext cx="6669122" cy="4930246"/>
          </a:xfrm>
        </p:spPr>
        <p:txBody>
          <a:bodyPr anchor="ctr">
            <a:noAutofit/>
          </a:bodyPr>
          <a:lstStyle/>
          <a:p>
            <a:pPr marL="0" indent="0">
              <a:spcBef>
                <a:spcPts val="600"/>
              </a:spcBef>
              <a:spcAft>
                <a:spcPts val="600"/>
              </a:spcAft>
              <a:buNone/>
            </a:pPr>
            <a:endParaRPr lang="en-US" sz="3000" dirty="0">
              <a:solidFill>
                <a:srgbClr val="C00000"/>
              </a:solidFill>
            </a:endParaRPr>
          </a:p>
          <a:p>
            <a:pPr marL="457200" indent="-457200">
              <a:spcBef>
                <a:spcPts val="600"/>
              </a:spcBef>
              <a:spcAft>
                <a:spcPts val="600"/>
              </a:spcAft>
            </a:pPr>
            <a:r>
              <a:rPr lang="en-US" sz="3000" dirty="0">
                <a:solidFill>
                  <a:srgbClr val="C00000"/>
                </a:solidFill>
              </a:rPr>
              <a:t>Plaintiff seeks to recover their pro rata share of the bonus based on the parties’ Marital Settlement Agreement percentages. </a:t>
            </a:r>
          </a:p>
          <a:p>
            <a:pPr marL="457200" indent="-457200">
              <a:spcBef>
                <a:spcPts val="600"/>
              </a:spcBef>
              <a:spcAft>
                <a:spcPts val="600"/>
              </a:spcAft>
            </a:pPr>
            <a:r>
              <a:rPr lang="en-US" sz="3000" dirty="0">
                <a:solidFill>
                  <a:srgbClr val="C00000"/>
                </a:solidFill>
              </a:rPr>
              <a:t>The damages are offset by the difference in APL which Plaintiff received versus what they would have received without including the bonus as income. </a:t>
            </a:r>
          </a:p>
        </p:txBody>
      </p:sp>
    </p:spTree>
    <p:extLst>
      <p:ext uri="{BB962C8B-B14F-4D97-AF65-F5344CB8AC3E}">
        <p14:creationId xmlns:p14="http://schemas.microsoft.com/office/powerpoint/2010/main" val="389732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1277112" y="783125"/>
            <a:ext cx="9637776" cy="1430696"/>
          </a:xfrm>
        </p:spPr>
        <p:txBody>
          <a:bodyPr>
            <a:normAutofit/>
          </a:bodyPr>
          <a:lstStyle/>
          <a:p>
            <a:r>
              <a:rPr lang="en-US" dirty="0"/>
              <a:t>Lessons</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1311209" y="1976038"/>
            <a:ext cx="10095311" cy="3684048"/>
          </a:xfrm>
        </p:spPr>
        <p:txBody>
          <a:bodyPr>
            <a:noAutofit/>
          </a:bodyPr>
          <a:lstStyle/>
          <a:p>
            <a:pPr marL="461963" indent="-461963">
              <a:lnSpc>
                <a:spcPct val="100000"/>
              </a:lnSpc>
              <a:spcBef>
                <a:spcPts val="600"/>
              </a:spcBef>
              <a:spcAft>
                <a:spcPts val="600"/>
              </a:spcAft>
              <a:buClr>
                <a:schemeClr val="accent2"/>
              </a:buClr>
            </a:pPr>
            <a:r>
              <a:rPr lang="en-US" dirty="0"/>
              <a:t>Assets included as income when calculating APL will not be available for equitable distribution. Do the math to make sure the trade-off is worth it.</a:t>
            </a:r>
          </a:p>
          <a:p>
            <a:pPr marL="461963" indent="-461963">
              <a:lnSpc>
                <a:spcPct val="100000"/>
              </a:lnSpc>
              <a:spcBef>
                <a:spcPts val="600"/>
              </a:spcBef>
              <a:spcAft>
                <a:spcPts val="600"/>
              </a:spcAft>
              <a:buClr>
                <a:schemeClr val="accent2"/>
              </a:buClr>
            </a:pPr>
            <a:r>
              <a:rPr lang="en-US" dirty="0"/>
              <a:t>Obtain your client’s informed consent in writing. </a:t>
            </a:r>
          </a:p>
        </p:txBody>
      </p:sp>
    </p:spTree>
    <p:extLst>
      <p:ext uri="{BB962C8B-B14F-4D97-AF65-F5344CB8AC3E}">
        <p14:creationId xmlns:p14="http://schemas.microsoft.com/office/powerpoint/2010/main" val="319691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48BB2-E6A3-485C-95D7-E681609200F1}"/>
              </a:ext>
            </a:extLst>
          </p:cNvPr>
          <p:cNvSpPr>
            <a:spLocks noGrp="1"/>
          </p:cNvSpPr>
          <p:nvPr>
            <p:ph type="title"/>
          </p:nvPr>
        </p:nvSpPr>
        <p:spPr/>
        <p:txBody>
          <a:bodyPr/>
          <a:lstStyle/>
          <a:p>
            <a:r>
              <a:rPr lang="en-US" b="1" spc="50" dirty="0">
                <a:ln w="0"/>
                <a:solidFill>
                  <a:schemeClr val="bg2"/>
                </a:solidFill>
                <a:effectLst>
                  <a:innerShdw blurRad="63500" dist="50800" dir="13500000">
                    <a:srgbClr val="000000">
                      <a:alpha val="50000"/>
                    </a:srgbClr>
                  </a:innerShdw>
                </a:effectLst>
              </a:rPr>
              <a:t>Case Study # 2</a:t>
            </a:r>
          </a:p>
        </p:txBody>
      </p:sp>
      <p:sp>
        <p:nvSpPr>
          <p:cNvPr id="3" name="Text Placeholder 2">
            <a:extLst>
              <a:ext uri="{FF2B5EF4-FFF2-40B4-BE49-F238E27FC236}">
                <a16:creationId xmlns:a16="http://schemas.microsoft.com/office/drawing/2014/main" id="{509E83C2-6AA8-401E-BDD2-5BFAFC21E93D}"/>
              </a:ext>
            </a:extLst>
          </p:cNvPr>
          <p:cNvSpPr>
            <a:spLocks noGrp="1"/>
          </p:cNvSpPr>
          <p:nvPr>
            <p:ph type="body" idx="1"/>
          </p:nvPr>
        </p:nvSpPr>
        <p:spPr/>
        <p:txBody>
          <a:bodyPr>
            <a:normAutofit/>
          </a:bodyPr>
          <a:lstStyle/>
          <a:p>
            <a:r>
              <a:rPr lang="en-US" sz="3600" dirty="0"/>
              <a:t>Expiration of the statute of limitations. </a:t>
            </a:r>
          </a:p>
        </p:txBody>
      </p:sp>
    </p:spTree>
    <p:extLst>
      <p:ext uri="{BB962C8B-B14F-4D97-AF65-F5344CB8AC3E}">
        <p14:creationId xmlns:p14="http://schemas.microsoft.com/office/powerpoint/2010/main" val="740272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1913468" y="365125"/>
            <a:ext cx="9440332" cy="1325563"/>
          </a:xfrm>
        </p:spPr>
        <p:txBody>
          <a:bodyPr>
            <a:normAutofit/>
          </a:bodyPr>
          <a:lstStyle/>
          <a:p>
            <a:r>
              <a:rPr lang="en-US" dirty="0">
                <a:solidFill>
                  <a:schemeClr val="accent1">
                    <a:lumMod val="75000"/>
                  </a:schemeClr>
                </a:solidFill>
              </a:rPr>
              <a:t>Overview</a:t>
            </a:r>
          </a:p>
        </p:txBody>
      </p:sp>
      <p:pic>
        <p:nvPicPr>
          <p:cNvPr id="7" name="Graphic 6" descr="Giraffe">
            <a:extLst>
              <a:ext uri="{FF2B5EF4-FFF2-40B4-BE49-F238E27FC236}">
                <a16:creationId xmlns:a16="http://schemas.microsoft.com/office/drawing/2014/main" id="{4D350FF2-B9EF-441D-9428-2F9834675B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838200" y="1825625"/>
            <a:ext cx="10901082" cy="4351338"/>
          </a:xfrm>
        </p:spPr>
        <p:txBody>
          <a:bodyPr>
            <a:noAutofit/>
          </a:bodyPr>
          <a:lstStyle/>
          <a:p>
            <a:pPr marL="457200" indent="-457200">
              <a:lnSpc>
                <a:spcPct val="100000"/>
              </a:lnSpc>
              <a:spcBef>
                <a:spcPts val="600"/>
              </a:spcBef>
              <a:spcAft>
                <a:spcPts val="600"/>
              </a:spcAft>
              <a:buFont typeface="Wingdings" panose="05000000000000000000" pitchFamily="2" charset="2"/>
              <a:buChar char="§"/>
            </a:pPr>
            <a:r>
              <a:rPr lang="en-US" sz="3000" dirty="0">
                <a:solidFill>
                  <a:schemeClr val="accent1">
                    <a:lumMod val="75000"/>
                  </a:schemeClr>
                </a:solidFill>
              </a:rPr>
              <a:t>The underlying matter was a claim for personal injuries sustained in a slip-and-fall on municipal property which resulted in a surgery and physical therapy.</a:t>
            </a:r>
          </a:p>
          <a:p>
            <a:pPr marL="457200" indent="-457200">
              <a:lnSpc>
                <a:spcPct val="100000"/>
              </a:lnSpc>
              <a:spcBef>
                <a:spcPts val="600"/>
              </a:spcBef>
              <a:spcAft>
                <a:spcPts val="600"/>
              </a:spcAft>
              <a:buFont typeface="Wingdings" panose="05000000000000000000" pitchFamily="2" charset="2"/>
              <a:buChar char="§"/>
            </a:pPr>
            <a:r>
              <a:rPr lang="en-US" sz="3000" dirty="0">
                <a:solidFill>
                  <a:schemeClr val="accent1">
                    <a:lumMod val="75000"/>
                  </a:schemeClr>
                </a:solidFill>
              </a:rPr>
              <a:t>The plaintiff retained an attorney who filed a lawsuit against the municipality.</a:t>
            </a:r>
          </a:p>
          <a:p>
            <a:pPr marL="457200" indent="-457200">
              <a:lnSpc>
                <a:spcPct val="100000"/>
              </a:lnSpc>
              <a:spcBef>
                <a:spcPts val="600"/>
              </a:spcBef>
              <a:spcAft>
                <a:spcPts val="600"/>
              </a:spcAft>
              <a:buFont typeface="Wingdings" panose="05000000000000000000" pitchFamily="2" charset="2"/>
              <a:buChar char="§"/>
            </a:pPr>
            <a:r>
              <a:rPr lang="en-US" sz="3000" dirty="0">
                <a:solidFill>
                  <a:schemeClr val="accent1">
                    <a:lumMod val="75000"/>
                  </a:schemeClr>
                </a:solidFill>
              </a:rPr>
              <a:t>The attorney discontinued the case without prejudice after failing to meet the court’s scheduling deadlines.</a:t>
            </a:r>
          </a:p>
        </p:txBody>
      </p:sp>
    </p:spTree>
    <p:extLst>
      <p:ext uri="{BB962C8B-B14F-4D97-AF65-F5344CB8AC3E}">
        <p14:creationId xmlns:p14="http://schemas.microsoft.com/office/powerpoint/2010/main" val="106768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AA7B-DA2F-4A29-A0E8-E5443E10B0D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75AEAE83-E30E-460E-A1E6-14062342F668}"/>
              </a:ext>
            </a:extLst>
          </p:cNvPr>
          <p:cNvSpPr>
            <a:spLocks noGrp="1"/>
          </p:cNvSpPr>
          <p:nvPr>
            <p:ph idx="1"/>
          </p:nvPr>
        </p:nvSpPr>
        <p:spPr/>
        <p:txBody>
          <a:bodyPr>
            <a:normAutofit fontScale="92500" lnSpcReduction="20000"/>
          </a:bodyPr>
          <a:lstStyle/>
          <a:p>
            <a:pPr marL="457200" lvl="0" indent="-457200">
              <a:lnSpc>
                <a:spcPct val="100000"/>
              </a:lnSpc>
              <a:spcBef>
                <a:spcPts val="600"/>
              </a:spcBef>
              <a:spcAft>
                <a:spcPts val="600"/>
              </a:spcAft>
              <a:buFont typeface="Wingdings" panose="05000000000000000000" pitchFamily="2" charset="2"/>
              <a:buChar char="§"/>
            </a:pPr>
            <a:r>
              <a:rPr lang="en-US" dirty="0"/>
              <a:t>The attorney refiled the case under a new court term and number.</a:t>
            </a:r>
          </a:p>
          <a:p>
            <a:pPr marL="0" lvl="0" indent="0">
              <a:lnSpc>
                <a:spcPct val="100000"/>
              </a:lnSpc>
              <a:spcBef>
                <a:spcPts val="600"/>
              </a:spcBef>
              <a:spcAft>
                <a:spcPts val="600"/>
              </a:spcAft>
              <a:buNone/>
            </a:pPr>
            <a:r>
              <a:rPr lang="en-US" dirty="0"/>
              <a:t> </a:t>
            </a:r>
          </a:p>
          <a:p>
            <a:pPr marL="457200" lvl="0" indent="-457200">
              <a:lnSpc>
                <a:spcPct val="100000"/>
              </a:lnSpc>
              <a:spcBef>
                <a:spcPts val="600"/>
              </a:spcBef>
              <a:spcAft>
                <a:spcPts val="600"/>
              </a:spcAft>
              <a:buFont typeface="Wingdings" panose="05000000000000000000" pitchFamily="2" charset="2"/>
              <a:buChar char="§"/>
            </a:pPr>
            <a:r>
              <a:rPr lang="en-US" dirty="0"/>
              <a:t>The subsequent filing was made close to the expiration of the statute of limitations. </a:t>
            </a:r>
          </a:p>
          <a:p>
            <a:pPr marL="457200" lvl="0" indent="-457200">
              <a:lnSpc>
                <a:spcPct val="100000"/>
              </a:lnSpc>
              <a:spcBef>
                <a:spcPts val="600"/>
              </a:spcBef>
              <a:spcAft>
                <a:spcPts val="600"/>
              </a:spcAft>
              <a:buFont typeface="Wingdings" panose="05000000000000000000" pitchFamily="2" charset="2"/>
              <a:buChar char="§"/>
            </a:pPr>
            <a:endParaRPr lang="en-US" dirty="0"/>
          </a:p>
          <a:p>
            <a:pPr marL="457200" lvl="0" indent="-457200">
              <a:lnSpc>
                <a:spcPct val="100000"/>
              </a:lnSpc>
              <a:spcBef>
                <a:spcPts val="600"/>
              </a:spcBef>
              <a:spcAft>
                <a:spcPts val="600"/>
              </a:spcAft>
              <a:buFont typeface="Wingdings" panose="05000000000000000000" pitchFamily="2" charset="2"/>
              <a:buChar char="§"/>
            </a:pPr>
            <a:r>
              <a:rPr lang="en-US" dirty="0"/>
              <a:t>The attorney failed to serve the second complaint on the defendant for several months. The attorney took no steps other than reissuing the complaint. </a:t>
            </a:r>
          </a:p>
          <a:p>
            <a:pPr marL="457200" lvl="0" indent="-457200">
              <a:lnSpc>
                <a:spcPct val="100000"/>
              </a:lnSpc>
              <a:spcBef>
                <a:spcPts val="600"/>
              </a:spcBef>
              <a:spcAft>
                <a:spcPts val="600"/>
              </a:spcAft>
              <a:buFont typeface="Wingdings" panose="05000000000000000000" pitchFamily="2" charset="2"/>
              <a:buChar char="§"/>
            </a:pPr>
            <a:endParaRPr lang="en-US" dirty="0"/>
          </a:p>
          <a:p>
            <a:pPr marL="457200" lvl="0" indent="-457200">
              <a:lnSpc>
                <a:spcPct val="100000"/>
              </a:lnSpc>
              <a:spcBef>
                <a:spcPts val="600"/>
              </a:spcBef>
              <a:spcAft>
                <a:spcPts val="600"/>
              </a:spcAft>
              <a:buFont typeface="Wingdings" panose="05000000000000000000" pitchFamily="2" charset="2"/>
              <a:buChar char="§"/>
            </a:pPr>
            <a:r>
              <a:rPr lang="en-US" dirty="0"/>
              <a:t>The court dismissed the second case. </a:t>
            </a:r>
          </a:p>
          <a:p>
            <a:pPr marL="0" lvl="0" indent="0">
              <a:lnSpc>
                <a:spcPct val="100000"/>
              </a:lnSpc>
              <a:spcBef>
                <a:spcPts val="600"/>
              </a:spcBef>
              <a:spcAft>
                <a:spcPts val="600"/>
              </a:spcAft>
              <a:buNone/>
            </a:pPr>
            <a:endParaRPr lang="en-US" dirty="0"/>
          </a:p>
          <a:p>
            <a:endParaRPr lang="en-US" dirty="0"/>
          </a:p>
        </p:txBody>
      </p:sp>
    </p:spTree>
    <p:extLst>
      <p:ext uri="{BB962C8B-B14F-4D97-AF65-F5344CB8AC3E}">
        <p14:creationId xmlns:p14="http://schemas.microsoft.com/office/powerpoint/2010/main" val="257203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7588" name="TextBox 3"/>
          <p:cNvSpPr txBox="1">
            <a:spLocks noChangeArrowheads="1"/>
          </p:cNvSpPr>
          <p:nvPr/>
        </p:nvSpPr>
        <p:spPr bwMode="auto">
          <a:xfrm>
            <a:off x="2362200" y="990601"/>
            <a:ext cx="323850" cy="83026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itchFamily="34" charset="0"/>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descr="gibperknobackground.png"/>
          <p:cNvPicPr>
            <a:picLocks noChangeAspect="1"/>
          </p:cNvPicPr>
          <p:nvPr/>
        </p:nvPicPr>
        <p:blipFill>
          <a:blip r:embed="rId2" cstate="print"/>
          <a:srcRect/>
          <a:stretch>
            <a:fillRect/>
          </a:stretch>
        </p:blipFill>
        <p:spPr bwMode="auto">
          <a:xfrm>
            <a:off x="4495800" y="1524001"/>
            <a:ext cx="2895600" cy="701675"/>
          </a:xfrm>
          <a:prstGeom prst="rect">
            <a:avLst/>
          </a:prstGeom>
          <a:noFill/>
          <a:ln w="9525">
            <a:noFill/>
            <a:miter lim="800000"/>
            <a:headEnd/>
            <a:tailEnd/>
          </a:ln>
        </p:spPr>
      </p:pic>
      <p:sp>
        <p:nvSpPr>
          <p:cNvPr id="20" name="Rectangle 3"/>
          <p:cNvSpPr txBox="1">
            <a:spLocks noChangeArrowheads="1"/>
          </p:cNvSpPr>
          <p:nvPr/>
        </p:nvSpPr>
        <p:spPr bwMode="auto">
          <a:xfrm>
            <a:off x="4648200" y="2362200"/>
            <a:ext cx="5715000" cy="16764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ill Sans MT" panose="020B0502020104020203" pitchFamily="34" charset="0"/>
                <a:ea typeface="+mn-ea"/>
                <a:cs typeface="Times New Roman" pitchFamily="18" charset="0"/>
              </a:rPr>
              <a:t>GIBSON&amp;PERKINS, PC</a:t>
            </a: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Times New Roman" pitchFamily="18" charset="0"/>
              </a:rPr>
              <a:t> </a:t>
            </a:r>
            <a:r>
              <a:rPr kumimoji="0" lang="en-US" sz="2000" b="0" i="0" u="none" strike="noStrike" kern="1200" cap="none" spc="0" normalizeH="0" baseline="0" noProof="0" dirty="0">
                <a:ln>
                  <a:noFill/>
                </a:ln>
                <a:solidFill>
                  <a:prstClr val="black">
                    <a:lumMod val="50000"/>
                    <a:lumOff val="50000"/>
                  </a:prstClr>
                </a:solidFill>
                <a:effectLst/>
                <a:uLnTx/>
                <a:uFillTx/>
                <a:latin typeface="Arial Narrow" panose="020B0606020202030204" pitchFamily="34" charset="0"/>
                <a:ea typeface="+mn-ea"/>
                <a:cs typeface="Times New Roman" pitchFamily="18" charset="0"/>
              </a:rPr>
              <a:t>is a multi-practice law firm with offices in Pennsylvania, New Jersey and Delaware.  Our firm has expanded from its founding in 2001, into a vibrant and growing law firm dedicated to serving an ever expanding and sophisticated client base.  </a:t>
            </a:r>
            <a:r>
              <a:rPr kumimoji="0" lang="en-US" sz="2000" b="0" i="1" u="none" strike="noStrike" kern="1200" cap="none" spc="0" normalizeH="0" baseline="0" noProof="0" dirty="0">
                <a:ln>
                  <a:noFill/>
                </a:ln>
                <a:solidFill>
                  <a:prstClr val="black">
                    <a:lumMod val="50000"/>
                    <a:lumOff val="50000"/>
                  </a:prstClr>
                </a:solidFill>
                <a:effectLst/>
                <a:uLnTx/>
                <a:uFillTx/>
                <a:latin typeface="Arial Narrow" panose="020B0606020202030204" pitchFamily="34" charset="0"/>
                <a:ea typeface="+mn-ea"/>
                <a:cs typeface="Times New Roman" pitchFamily="18" charset="0"/>
              </a:rPr>
              <a:t>We represent clients in matters pertaining to:</a:t>
            </a:r>
            <a:br>
              <a:rPr kumimoji="0" lang="en-US" sz="2000" b="0" i="1" u="none" strike="noStrike" kern="1200" cap="none" spc="0" normalizeH="0" baseline="0" noProof="0" dirty="0">
                <a:ln>
                  <a:noFill/>
                </a:ln>
                <a:solidFill>
                  <a:prstClr val="black">
                    <a:lumMod val="50000"/>
                    <a:lumOff val="50000"/>
                  </a:prstClr>
                </a:solidFill>
                <a:effectLst/>
                <a:uLnTx/>
                <a:uFillTx/>
                <a:latin typeface="Arial Narrow" panose="020B0606020202030204" pitchFamily="34" charset="0"/>
                <a:ea typeface="+mn-ea"/>
                <a:cs typeface="Times New Roman" pitchFamily="18" charset="0"/>
              </a:rPr>
            </a:br>
            <a:b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	</a:t>
            </a:r>
          </a:p>
          <a:p>
            <a:pPr marL="0" marR="0" lvl="0" indent="0" algn="ctr" defTabSz="914400" rtl="0" eaLnBrk="0" fontAlgn="auto" latinLnBrk="0" hangingPunct="0">
              <a:lnSpc>
                <a:spcPct val="9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rPr>
              <a:t>	</a:t>
            </a:r>
          </a:p>
        </p:txBody>
      </p:sp>
      <p:sp>
        <p:nvSpPr>
          <p:cNvPr id="21" name="Text Box 8"/>
          <p:cNvSpPr txBox="1">
            <a:spLocks noChangeArrowheads="1"/>
          </p:cNvSpPr>
          <p:nvPr/>
        </p:nvSpPr>
        <p:spPr bwMode="auto">
          <a:xfrm>
            <a:off x="3953647" y="4233569"/>
            <a:ext cx="5257800" cy="2200859"/>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0" marR="0" lvl="0" indent="-57150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Business Transactions</a:t>
            </a:r>
          </a:p>
          <a:p>
            <a:pPr marL="1714500" marR="0" lvl="0" indent="-57150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Real Estate  </a:t>
            </a:r>
          </a:p>
          <a:p>
            <a:pPr marL="1714500" marR="0" lvl="0" indent="-57150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Estate Planning  </a:t>
            </a:r>
          </a:p>
          <a:p>
            <a:pPr marL="1714500" marR="0" lvl="0" indent="-57150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Estate Administration  </a:t>
            </a:r>
          </a:p>
          <a:p>
            <a:pPr marL="1714500" marR="0" lvl="0" indent="-57150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Tax Problem Resolution  </a:t>
            </a:r>
          </a:p>
          <a:p>
            <a:pPr marL="1714500" marR="0" lvl="0" indent="-57150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Emerging Businesses  </a:t>
            </a:r>
          </a:p>
          <a:p>
            <a:pPr marL="1714500" marR="0" lvl="0" indent="-571500" algn="l" defTabSz="914400" rtl="0" eaLnBrk="1" fontAlgn="auto" latinLnBrk="0" hangingPunct="1">
              <a:lnSpc>
                <a:spcPct val="110000"/>
              </a:lnSpc>
              <a:spcBef>
                <a:spcPts val="0"/>
              </a:spcBef>
              <a:spcAft>
                <a:spcPts val="0"/>
              </a:spcAft>
              <a:buClrTx/>
              <a:buSzTx/>
              <a:buFont typeface="Arial" pitchFamily="34" charset="0"/>
              <a:buChar char="•"/>
              <a:tabLst/>
              <a:defRPr/>
            </a:pP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sym typeface="Wingdings" pitchFamily="2" charset="2"/>
              </a:rPr>
              <a:t>C</a:t>
            </a:r>
            <a:r>
              <a:rPr kumimoji="0" lang="en-US" sz="1800" b="0"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rPr>
              <a:t>ommercial Litigation</a:t>
            </a:r>
            <a:endParaRPr kumimoji="0" lang="en-US" sz="1800" b="0"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Narrow" panose="020B0606020202030204" pitchFamily="34" charset="0"/>
              <a:ea typeface="+mn-ea"/>
              <a:cs typeface="Times New Roman" pitchFamily="18" charset="0"/>
            </a:endParaRPr>
          </a:p>
        </p:txBody>
      </p:sp>
    </p:spTree>
    <p:extLst>
      <p:ext uri="{BB962C8B-B14F-4D97-AF65-F5344CB8AC3E}">
        <p14:creationId xmlns:p14="http://schemas.microsoft.com/office/powerpoint/2010/main" val="21081028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fade">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Effect transition="in" filter="fade">
                                      <p:cBhvr>
                                        <p:cTn id="23" dur="500"/>
                                        <p:tgtEl>
                                          <p:spTgt spid="2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fade">
                                      <p:cBhvr>
                                        <p:cTn id="28" dur="500"/>
                                        <p:tgtEl>
                                          <p:spTgt spid="2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Effect transition="in" filter="fade">
                                      <p:cBhvr>
                                        <p:cTn id="33" dur="500"/>
                                        <p:tgtEl>
                                          <p:spTgt spid="2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xEl>
                                              <p:pRg st="4" end="4"/>
                                            </p:txEl>
                                          </p:spTgt>
                                        </p:tgtEl>
                                        <p:attrNameLst>
                                          <p:attrName>style.visibility</p:attrName>
                                        </p:attrNameLst>
                                      </p:cBhvr>
                                      <p:to>
                                        <p:strVal val="visible"/>
                                      </p:to>
                                    </p:set>
                                    <p:animEffect transition="in" filter="fade">
                                      <p:cBhvr>
                                        <p:cTn id="38" dur="500"/>
                                        <p:tgtEl>
                                          <p:spTgt spid="2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xEl>
                                              <p:pRg st="5" end="5"/>
                                            </p:txEl>
                                          </p:spTgt>
                                        </p:tgtEl>
                                        <p:attrNameLst>
                                          <p:attrName>style.visibility</p:attrName>
                                        </p:attrNameLst>
                                      </p:cBhvr>
                                      <p:to>
                                        <p:strVal val="visible"/>
                                      </p:to>
                                    </p:set>
                                    <p:animEffect transition="in" filter="fade">
                                      <p:cBhvr>
                                        <p:cTn id="43" dur="500"/>
                                        <p:tgtEl>
                                          <p:spTgt spid="21">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xEl>
                                              <p:pRg st="6" end="6"/>
                                            </p:txEl>
                                          </p:spTgt>
                                        </p:tgtEl>
                                        <p:attrNameLst>
                                          <p:attrName>style.visibility</p:attrName>
                                        </p:attrNameLst>
                                      </p:cBhvr>
                                      <p:to>
                                        <p:strVal val="visible"/>
                                      </p:to>
                                    </p:set>
                                    <p:animEffect transition="in" filter="fade">
                                      <p:cBhvr>
                                        <p:cTn id="48"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4FB369-96CE-44F3-A712-25823735A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0"/>
            <a:ext cx="6096000" cy="6858000"/>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2040564" y="145161"/>
            <a:ext cx="7761248" cy="1188720"/>
          </a:xfrm>
          <a:noFill/>
        </p:spPr>
        <p:txBody>
          <a:bodyPr>
            <a:normAutofit/>
          </a:bodyPr>
          <a:lstStyle/>
          <a:p>
            <a:pPr algn="ctr"/>
            <a:r>
              <a:rPr lang="en-US" sz="4000" dirty="0"/>
              <a:t>Overview</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3429000" y="1333881"/>
            <a:ext cx="5459506" cy="4190238"/>
          </a:xfrm>
        </p:spPr>
        <p:txBody>
          <a:bodyPr>
            <a:noAutofit/>
          </a:bodyPr>
          <a:lstStyle/>
          <a:p>
            <a:pPr marL="0" indent="0">
              <a:spcBef>
                <a:spcPts val="600"/>
              </a:spcBef>
              <a:spcAft>
                <a:spcPts val="600"/>
              </a:spcAft>
              <a:buNone/>
            </a:pPr>
            <a:r>
              <a:rPr lang="en-US" sz="2400" dirty="0"/>
              <a:t>The appellate court affirmed the trial court’s order dismissing the case. </a:t>
            </a:r>
          </a:p>
          <a:p>
            <a:pPr marL="0" indent="0">
              <a:spcBef>
                <a:spcPts val="600"/>
              </a:spcBef>
              <a:spcAft>
                <a:spcPts val="600"/>
              </a:spcAft>
              <a:buNone/>
            </a:pPr>
            <a:r>
              <a:rPr lang="en-US" sz="2400" dirty="0"/>
              <a:t>The court held that the attorney failed to make a good faith effort to serve the second complaint within the statute of limitations.</a:t>
            </a:r>
          </a:p>
          <a:p>
            <a:pPr marL="0" indent="0">
              <a:spcBef>
                <a:spcPts val="600"/>
              </a:spcBef>
              <a:spcAft>
                <a:spcPts val="600"/>
              </a:spcAft>
              <a:buNone/>
            </a:pPr>
            <a:r>
              <a:rPr lang="en-US" sz="2400" dirty="0"/>
              <a:t>The court further held that the initial case did not toll the statute of limitations because the voluntary non-suit had the effect of terminating the action and placing the plaintiff in the same position as if the action had never been instituted. </a:t>
            </a:r>
          </a:p>
        </p:txBody>
      </p:sp>
    </p:spTree>
    <p:extLst>
      <p:ext uri="{BB962C8B-B14F-4D97-AF65-F5344CB8AC3E}">
        <p14:creationId xmlns:p14="http://schemas.microsoft.com/office/powerpoint/2010/main" val="40524585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744071" y="175624"/>
            <a:ext cx="10515600" cy="1325563"/>
          </a:xfrm>
        </p:spPr>
        <p:txBody>
          <a:bodyPr>
            <a:normAutofit/>
          </a:bodyPr>
          <a:lstStyle/>
          <a:p>
            <a:r>
              <a:rPr lang="en-US" dirty="0"/>
              <a:t>Theory of Liability</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801804" y="1188720"/>
            <a:ext cx="10880374" cy="4480560"/>
          </a:xfrm>
        </p:spPr>
        <p:txBody>
          <a:bodyPr>
            <a:noAutofit/>
          </a:bodyPr>
          <a:lstStyle/>
          <a:p>
            <a:pPr marL="0" indent="0">
              <a:lnSpc>
                <a:spcPct val="100000"/>
              </a:lnSpc>
              <a:spcBef>
                <a:spcPts val="600"/>
              </a:spcBef>
              <a:spcAft>
                <a:spcPts val="600"/>
              </a:spcAft>
              <a:buNone/>
            </a:pPr>
            <a:r>
              <a:rPr lang="en-US" sz="2600" dirty="0"/>
              <a:t>The attorney failed to diligently prosecute the first action. </a:t>
            </a:r>
          </a:p>
          <a:p>
            <a:pPr marL="0" indent="0">
              <a:lnSpc>
                <a:spcPct val="100000"/>
              </a:lnSpc>
              <a:spcBef>
                <a:spcPts val="600"/>
              </a:spcBef>
              <a:spcAft>
                <a:spcPts val="600"/>
              </a:spcAft>
              <a:buNone/>
            </a:pPr>
            <a:endParaRPr lang="en-US" sz="2600" dirty="0"/>
          </a:p>
          <a:p>
            <a:pPr marL="0" indent="0">
              <a:lnSpc>
                <a:spcPct val="100000"/>
              </a:lnSpc>
              <a:spcBef>
                <a:spcPts val="600"/>
              </a:spcBef>
              <a:spcAft>
                <a:spcPts val="600"/>
              </a:spcAft>
              <a:buNone/>
            </a:pPr>
            <a:r>
              <a:rPr lang="en-US" sz="2600" dirty="0"/>
              <a:t>The attorney failed to timely serve the second complaint. </a:t>
            </a:r>
          </a:p>
        </p:txBody>
      </p:sp>
    </p:spTree>
    <p:extLst>
      <p:ext uri="{BB962C8B-B14F-4D97-AF65-F5344CB8AC3E}">
        <p14:creationId xmlns:p14="http://schemas.microsoft.com/office/powerpoint/2010/main" val="246846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Theory of Defense</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1524000" y="4256436"/>
            <a:ext cx="9144000" cy="1600818"/>
          </a:xfrm>
        </p:spPr>
        <p:txBody>
          <a:bodyPr vert="horz" lIns="91440" tIns="45720" rIns="91440" bIns="45720" rtlCol="0">
            <a:normAutofit fontScale="85000" lnSpcReduction="20000"/>
          </a:bodyPr>
          <a:lstStyle/>
          <a:p>
            <a:pPr marL="0" indent="0" algn="ctr">
              <a:spcAft>
                <a:spcPts val="600"/>
              </a:spcAft>
              <a:buNone/>
            </a:pPr>
            <a:r>
              <a:rPr lang="en-US" sz="4400" kern="1200" dirty="0">
                <a:solidFill>
                  <a:schemeClr val="accent1"/>
                </a:solidFill>
                <a:latin typeface="+mn-lt"/>
                <a:ea typeface="+mn-ea"/>
                <a:cs typeface="+mn-cs"/>
              </a:rPr>
              <a:t>The Defendant denied liability. </a:t>
            </a:r>
          </a:p>
          <a:p>
            <a:pPr marL="0" indent="0" algn="ctr">
              <a:spcAft>
                <a:spcPts val="600"/>
              </a:spcAft>
              <a:buNone/>
            </a:pPr>
            <a:r>
              <a:rPr lang="en-US" sz="4400" dirty="0">
                <a:solidFill>
                  <a:schemeClr val="accent1"/>
                </a:solidFill>
              </a:rPr>
              <a:t>The defense argued that Plaintiff could not have proven the underlying case. </a:t>
            </a:r>
            <a:endParaRPr lang="en-US" sz="2400" kern="1200" dirty="0">
              <a:solidFill>
                <a:schemeClr val="accent1"/>
              </a:solidFill>
              <a:latin typeface="+mn-lt"/>
              <a:ea typeface="+mn-ea"/>
              <a:cs typeface="+mn-cs"/>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1007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200399"/>
            <a:chOff x="697883" y="1816768"/>
            <a:chExt cx="3674476" cy="3200399"/>
          </a:xfrm>
          <a:solidFill>
            <a:schemeClr val="accent1"/>
          </a:solidFill>
        </p:grpSpPr>
        <p:sp>
          <p:nvSpPr>
            <p:cNvPr id="9" name="Rectangle 8">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Damages</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5120640" y="804672"/>
            <a:ext cx="6281928" cy="5443728"/>
          </a:xfrm>
        </p:spPr>
        <p:txBody>
          <a:bodyPr anchor="ctr">
            <a:noAutofit/>
          </a:bodyPr>
          <a:lstStyle/>
          <a:p>
            <a:pPr marL="457200" indent="-457200">
              <a:lnSpc>
                <a:spcPct val="100000"/>
              </a:lnSpc>
              <a:spcBef>
                <a:spcPts val="600"/>
              </a:spcBef>
              <a:spcAft>
                <a:spcPts val="600"/>
              </a:spcAft>
              <a:buFont typeface="Wingdings" panose="05000000000000000000" pitchFamily="2" charset="2"/>
              <a:buChar char="§"/>
            </a:pPr>
            <a:r>
              <a:rPr lang="en-US" sz="2600" dirty="0"/>
              <a:t>Plaintiff sought to recover the medical expenses and pain and suffering which they would have recovered in the underlying action.</a:t>
            </a:r>
          </a:p>
          <a:p>
            <a:pPr marL="457200" indent="-457200">
              <a:lnSpc>
                <a:spcPct val="100000"/>
              </a:lnSpc>
              <a:spcBef>
                <a:spcPts val="600"/>
              </a:spcBef>
              <a:spcAft>
                <a:spcPts val="600"/>
              </a:spcAft>
              <a:buFont typeface="Wingdings" panose="05000000000000000000" pitchFamily="2" charset="2"/>
              <a:buChar char="§"/>
            </a:pPr>
            <a:endParaRPr lang="en-US" sz="2600" dirty="0"/>
          </a:p>
        </p:txBody>
      </p:sp>
    </p:spTree>
    <p:extLst>
      <p:ext uri="{BB962C8B-B14F-4D97-AF65-F5344CB8AC3E}">
        <p14:creationId xmlns:p14="http://schemas.microsoft.com/office/powerpoint/2010/main" val="31390005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p:txBody>
          <a:bodyPr/>
          <a:lstStyle/>
          <a:p>
            <a:r>
              <a:rPr lang="en-US" dirty="0">
                <a:solidFill>
                  <a:schemeClr val="accent4">
                    <a:lumMod val="75000"/>
                  </a:schemeClr>
                </a:solidFill>
              </a:rPr>
              <a:t>Lessons</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p:txBody>
          <a:bodyPr>
            <a:noAutofit/>
          </a:bodyPr>
          <a:lstStyle/>
          <a:p>
            <a:pPr>
              <a:lnSpc>
                <a:spcPct val="100000"/>
              </a:lnSpc>
              <a:spcBef>
                <a:spcPts val="600"/>
              </a:spcBef>
              <a:spcAft>
                <a:spcPts val="600"/>
              </a:spcAft>
            </a:pPr>
            <a:r>
              <a:rPr lang="en-US" dirty="0">
                <a:solidFill>
                  <a:schemeClr val="accent4">
                    <a:lumMod val="75000"/>
                  </a:schemeClr>
                </a:solidFill>
              </a:rPr>
              <a:t>Observe all court imposed scheduling deadlines.</a:t>
            </a:r>
          </a:p>
          <a:p>
            <a:pPr>
              <a:lnSpc>
                <a:spcPct val="100000"/>
              </a:lnSpc>
              <a:spcBef>
                <a:spcPts val="600"/>
              </a:spcBef>
              <a:spcAft>
                <a:spcPts val="600"/>
              </a:spcAft>
            </a:pPr>
            <a:r>
              <a:rPr lang="en-US" dirty="0">
                <a:solidFill>
                  <a:schemeClr val="accent4">
                    <a:lumMod val="75000"/>
                  </a:schemeClr>
                </a:solidFill>
              </a:rPr>
              <a:t>Do not presume that you can simply dismiss a case and refile to avoid the consequences of missing deadlines. </a:t>
            </a:r>
          </a:p>
          <a:p>
            <a:pPr>
              <a:lnSpc>
                <a:spcPct val="100000"/>
              </a:lnSpc>
              <a:spcBef>
                <a:spcPts val="600"/>
              </a:spcBef>
              <a:spcAft>
                <a:spcPts val="600"/>
              </a:spcAft>
            </a:pPr>
            <a:r>
              <a:rPr lang="en-US" dirty="0">
                <a:solidFill>
                  <a:schemeClr val="accent4">
                    <a:lumMod val="75000"/>
                  </a:schemeClr>
                </a:solidFill>
              </a:rPr>
              <a:t>Remember that a voluntary non-suit has the effect of placing the plaintiff in the same position they would have been in had the suit never been filed, i.e., the statute was not tolled. </a:t>
            </a:r>
          </a:p>
        </p:txBody>
      </p:sp>
    </p:spTree>
    <p:extLst>
      <p:ext uri="{BB962C8B-B14F-4D97-AF65-F5344CB8AC3E}">
        <p14:creationId xmlns:p14="http://schemas.microsoft.com/office/powerpoint/2010/main" val="326054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3657600" cy="6858000"/>
          </a:xfrm>
          <a:prstGeom prst="rect">
            <a:avLst/>
          </a:prstGeom>
        </p:spPr>
      </p:pic>
      <p:sp>
        <p:nvSpPr>
          <p:cNvPr id="16" name="Rectangle 15"/>
          <p:cNvSpPr/>
          <p:nvPr/>
        </p:nvSpPr>
        <p:spPr>
          <a:xfrm rot="5400000" flipH="1">
            <a:off x="279400" y="3378200"/>
            <a:ext cx="6858000" cy="1016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2641600" y="-152400"/>
            <a:ext cx="10363200" cy="1470025"/>
          </a:xfrm>
        </p:spPr>
        <p:txBody>
          <a:bodyPr>
            <a:normAutofit/>
          </a:bodyPr>
          <a:lstStyle/>
          <a:p>
            <a:endParaRPr lang="en-US" sz="6000" dirty="0">
              <a:effectLst>
                <a:outerShdw blurRad="38100" dist="38100" dir="2700000" algn="tl">
                  <a:srgbClr val="000000">
                    <a:alpha val="43137"/>
                  </a:srgbClr>
                </a:outerShdw>
              </a:effectLst>
              <a:latin typeface="Bernard MT Condensed" pitchFamily="18" charset="0"/>
            </a:endParaRPr>
          </a:p>
        </p:txBody>
      </p:sp>
      <p:sp>
        <p:nvSpPr>
          <p:cNvPr id="4" name="TextBox 3"/>
          <p:cNvSpPr txBox="1"/>
          <p:nvPr/>
        </p:nvSpPr>
        <p:spPr>
          <a:xfrm>
            <a:off x="1117600" y="990703"/>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3759200" y="1219200"/>
            <a:ext cx="54864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4165600" y="1905051"/>
            <a:ext cx="7620000" cy="33547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Verify Your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Please type “present” into the chatbox on your screen and hit 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This is an important step which verifies your attendance and assures that your credit is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Thank you.</a:t>
            </a:r>
          </a:p>
        </p:txBody>
      </p:sp>
    </p:spTree>
    <p:extLst>
      <p:ext uri="{BB962C8B-B14F-4D97-AF65-F5344CB8AC3E}">
        <p14:creationId xmlns:p14="http://schemas.microsoft.com/office/powerpoint/2010/main" val="2476702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48BB2-E6A3-485C-95D7-E681609200F1}"/>
              </a:ext>
            </a:extLst>
          </p:cNvPr>
          <p:cNvSpPr>
            <a:spLocks noGrp="1"/>
          </p:cNvSpPr>
          <p:nvPr>
            <p:ph type="title"/>
          </p:nvPr>
        </p:nvSpPr>
        <p:spPr/>
        <p:txBody>
          <a:bodyPr/>
          <a:lstStyle/>
          <a:p>
            <a:r>
              <a:rPr lang="en-US" b="1" spc="50" dirty="0">
                <a:ln w="0"/>
                <a:solidFill>
                  <a:schemeClr val="bg2"/>
                </a:solidFill>
                <a:effectLst>
                  <a:innerShdw blurRad="63500" dist="50800" dir="13500000">
                    <a:srgbClr val="000000">
                      <a:alpha val="50000"/>
                    </a:srgbClr>
                  </a:innerShdw>
                </a:effectLst>
              </a:rPr>
              <a:t>Case Study # 3</a:t>
            </a:r>
          </a:p>
        </p:txBody>
      </p:sp>
      <p:sp>
        <p:nvSpPr>
          <p:cNvPr id="3" name="Text Placeholder 2">
            <a:extLst>
              <a:ext uri="{FF2B5EF4-FFF2-40B4-BE49-F238E27FC236}">
                <a16:creationId xmlns:a16="http://schemas.microsoft.com/office/drawing/2014/main" id="{509E83C2-6AA8-401E-BDD2-5BFAFC21E93D}"/>
              </a:ext>
            </a:extLst>
          </p:cNvPr>
          <p:cNvSpPr>
            <a:spLocks noGrp="1"/>
          </p:cNvSpPr>
          <p:nvPr>
            <p:ph type="body" idx="1"/>
          </p:nvPr>
        </p:nvSpPr>
        <p:spPr/>
        <p:txBody>
          <a:bodyPr>
            <a:normAutofit/>
          </a:bodyPr>
          <a:lstStyle/>
          <a:p>
            <a:r>
              <a:rPr lang="en-US" sz="3600" dirty="0"/>
              <a:t>Incomplete Freeze of Assets</a:t>
            </a:r>
          </a:p>
        </p:txBody>
      </p:sp>
    </p:spTree>
    <p:extLst>
      <p:ext uri="{BB962C8B-B14F-4D97-AF65-F5344CB8AC3E}">
        <p14:creationId xmlns:p14="http://schemas.microsoft.com/office/powerpoint/2010/main" val="3610201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838200" y="1435660"/>
            <a:ext cx="10907806" cy="4351338"/>
          </a:xfrm>
        </p:spPr>
        <p:txBody>
          <a:bodyPr>
            <a:noAutofit/>
          </a:bodyPr>
          <a:lstStyle/>
          <a:p>
            <a:r>
              <a:rPr lang="en-US" dirty="0"/>
              <a:t>The client and their friend purchased lottery tickets together. The tickets were purchased in two separate transactions at the same location. Each individual purchased the same number of tickets. </a:t>
            </a:r>
          </a:p>
          <a:p>
            <a:pPr marL="0" indent="0">
              <a:buNone/>
            </a:pPr>
            <a:endParaRPr lang="en-US" dirty="0"/>
          </a:p>
          <a:p>
            <a:r>
              <a:rPr lang="en-US" dirty="0"/>
              <a:t>One of the tickets had significant value. </a:t>
            </a:r>
          </a:p>
          <a:p>
            <a:pPr marL="0" indent="0">
              <a:buNone/>
            </a:pPr>
            <a:endParaRPr lang="en-US" dirty="0"/>
          </a:p>
          <a:p>
            <a:r>
              <a:rPr lang="en-US" dirty="0"/>
              <a:t>The client’s friend claimed the proceeds, deposited them in the friend’s account, and absconded.  </a:t>
            </a:r>
          </a:p>
        </p:txBody>
      </p:sp>
    </p:spTree>
    <p:extLst>
      <p:ext uri="{BB962C8B-B14F-4D97-AF65-F5344CB8AC3E}">
        <p14:creationId xmlns:p14="http://schemas.microsoft.com/office/powerpoint/2010/main" val="415948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1136428" y="627564"/>
            <a:ext cx="7474172" cy="1325563"/>
          </a:xfrm>
        </p:spPr>
        <p:txBody>
          <a:bodyPr>
            <a:normAutofit/>
          </a:bodyPr>
          <a:lstStyle/>
          <a:p>
            <a:r>
              <a:rPr lang="en-US" dirty="0">
                <a:solidFill>
                  <a:schemeClr val="accent1">
                    <a:lumMod val="75000"/>
                  </a:schemeClr>
                </a:solidFill>
              </a:rPr>
              <a:t>Overview</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1136429" y="1790701"/>
            <a:ext cx="7474171" cy="4771464"/>
          </a:xfrm>
        </p:spPr>
        <p:txBody>
          <a:bodyPr anchor="ctr">
            <a:noAutofit/>
          </a:bodyPr>
          <a:lstStyle/>
          <a:p>
            <a:r>
              <a:rPr lang="en-US" dirty="0"/>
              <a:t>The client hired a lawyer to recover their share of the winnings. The lawyer filed a complaint and a petition for temporary and permanent injunction. </a:t>
            </a:r>
          </a:p>
          <a:p>
            <a:endParaRPr lang="en-US" dirty="0"/>
          </a:p>
          <a:p>
            <a:r>
              <a:rPr lang="en-US" dirty="0"/>
              <a:t>The court granted the temporary and permanent injunctions. The permanent injunction froze the friend’s bank account, naming the specific financial institution, and further enjoined the friend from dissipating the proceeds. </a:t>
            </a:r>
          </a:p>
          <a:p>
            <a:endParaRPr lang="en-US"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cales of Justice">
            <a:extLst>
              <a:ext uri="{FF2B5EF4-FFF2-40B4-BE49-F238E27FC236}">
                <a16:creationId xmlns:a16="http://schemas.microsoft.com/office/drawing/2014/main" id="{FE85F37A-529C-4EF5-9137-179D5CF219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746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2A0A-209A-4572-A6B9-500E85E5F9E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4AB08612-BCBE-4F6A-AA5D-CE19EE4C0515}"/>
              </a:ext>
            </a:extLst>
          </p:cNvPr>
          <p:cNvSpPr>
            <a:spLocks noGrp="1"/>
          </p:cNvSpPr>
          <p:nvPr>
            <p:ph idx="1"/>
          </p:nvPr>
        </p:nvSpPr>
        <p:spPr/>
        <p:txBody>
          <a:bodyPr>
            <a:normAutofit/>
          </a:bodyPr>
          <a:lstStyle/>
          <a:p>
            <a:r>
              <a:rPr lang="en-US" dirty="0"/>
              <a:t>The parties proceeded to trial at which our client prevailed and was awarded one-half of the after-tax winnings. </a:t>
            </a:r>
            <a:endParaRPr lang="en-US" sz="2400" dirty="0">
              <a:solidFill>
                <a:schemeClr val="accent1">
                  <a:lumMod val="75000"/>
                </a:schemeClr>
              </a:solidFill>
            </a:endParaRPr>
          </a:p>
          <a:p>
            <a:pPr marL="0" indent="0">
              <a:buNone/>
            </a:pPr>
            <a:endParaRPr lang="en-US" dirty="0"/>
          </a:p>
          <a:p>
            <a:r>
              <a:rPr lang="en-US" dirty="0"/>
              <a:t>Our client learned after trial that the friend had dissipated the funds despite the temporary and permanent injunctions. </a:t>
            </a:r>
          </a:p>
          <a:p>
            <a:endParaRPr lang="en-US" dirty="0"/>
          </a:p>
          <a:p>
            <a:endParaRPr lang="en-US" dirty="0"/>
          </a:p>
        </p:txBody>
      </p:sp>
    </p:spTree>
    <p:extLst>
      <p:ext uri="{BB962C8B-B14F-4D97-AF65-F5344CB8AC3E}">
        <p14:creationId xmlns:p14="http://schemas.microsoft.com/office/powerpoint/2010/main" val="251566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7659" y="3390910"/>
            <a:ext cx="6856214" cy="7618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70660" name="TextBox 3"/>
          <p:cNvSpPr txBox="1">
            <a:spLocks noChangeArrowheads="1"/>
          </p:cNvSpPr>
          <p:nvPr/>
        </p:nvSpPr>
        <p:spPr bwMode="auto">
          <a:xfrm>
            <a:off x="2363172" y="991309"/>
            <a:ext cx="324044" cy="830781"/>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857" y="1219776"/>
            <a:ext cx="4113728"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a:spLocks noChangeArrowheads="1"/>
          </p:cNvSpPr>
          <p:nvPr/>
        </p:nvSpPr>
        <p:spPr bwMode="auto">
          <a:xfrm>
            <a:off x="4724758" y="1646390"/>
            <a:ext cx="5561151" cy="3969284"/>
          </a:xfrm>
          <a:prstGeom prst="rect">
            <a:avLst/>
          </a:prstGeom>
          <a:noFill/>
          <a:ln w="9525">
            <a:noFill/>
            <a:miter lim="800000"/>
            <a:headEnd/>
            <a:tailEnd/>
          </a:ln>
        </p:spPr>
        <p:txBody>
          <a:bodyPr>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CLE - Continuing Legal Education for </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Attorneys:</a:t>
            </a:r>
            <a:br>
              <a:rPr kumimoji="0" lang="en-US" sz="1799"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br>
            <a:b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US" sz="1799"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YourOnlineProfessor.net </a:t>
            </a: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is an </a:t>
            </a:r>
            <a:r>
              <a:rPr kumimoji="0" lang="en-US" sz="1799"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Accredited Provider for Pennsylvania Continuing Legal Education, </a:t>
            </a: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through The Supreme Court of Pennsylvania's Continuing Legal Education Board, registered as sponsor #7003.</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This program qualifies as 1 hour -  </a:t>
            </a:r>
            <a:r>
              <a:rPr kumimoji="0" lang="en-US" sz="1799" b="0" i="0" u="none" strike="noStrike" kern="1200" cap="none" spc="0" normalizeH="0" baseline="0" noProof="0" dirty="0">
                <a:ln>
                  <a:noFill/>
                </a:ln>
                <a:solidFill>
                  <a:srgbClr val="8A0000"/>
                </a:solidFill>
                <a:effectLst/>
                <a:uLnTx/>
                <a:uFillTx/>
                <a:latin typeface="Arial Narrow" panose="020B0606020202030204" pitchFamily="34" charset="0"/>
                <a:ea typeface="+mn-ea"/>
                <a:cs typeface="+mn-cs"/>
              </a:rPr>
              <a:t>‘</a:t>
            </a:r>
            <a:r>
              <a:rPr kumimoji="0" lang="en-US" sz="1799"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Live Webcast’ </a:t>
            </a: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under PA CLE Board guidelines and in the states of </a:t>
            </a:r>
            <a:r>
              <a:rPr kumimoji="0" lang="en-US" sz="1799"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Delaware, New Jersey, and California.</a:t>
            </a:r>
            <a:endParaRPr kumimoji="0" lang="en-US" sz="1799"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 most cases, credit is also available to </a:t>
            </a:r>
            <a:r>
              <a:rPr kumimoji="0" lang="en-US" sz="1799"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New York </a:t>
            </a: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attorneys through New York’s “approved jurisdiction policy.”</a:t>
            </a:r>
          </a:p>
        </p:txBody>
      </p:sp>
    </p:spTree>
    <p:extLst>
      <p:ext uri="{BB962C8B-B14F-4D97-AF65-F5344CB8AC3E}">
        <p14:creationId xmlns:p14="http://schemas.microsoft.com/office/powerpoint/2010/main" val="11955965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9ACC69-ADF2-492B-84C5-EA2CC1607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943276" y="712268"/>
            <a:ext cx="10410524" cy="1193533"/>
          </a:xfrm>
        </p:spPr>
        <p:txBody>
          <a:bodyPr>
            <a:normAutofit/>
          </a:bodyPr>
          <a:lstStyle/>
          <a:p>
            <a:r>
              <a:rPr lang="en-US">
                <a:solidFill>
                  <a:srgbClr val="FFFFFF"/>
                </a:solidFill>
              </a:rPr>
              <a:t>Overview</a:t>
            </a: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943276" y="1833946"/>
            <a:ext cx="10410524" cy="4483969"/>
          </a:xfrm>
        </p:spPr>
        <p:txBody>
          <a:bodyPr>
            <a:normAutofit/>
          </a:bodyPr>
          <a:lstStyle/>
          <a:p>
            <a:r>
              <a:rPr lang="en-US" dirty="0"/>
              <a:t>The attorney filed a Petition to Enforce/Contempt against the friend and their bank.</a:t>
            </a:r>
          </a:p>
          <a:p>
            <a:endParaRPr lang="en-US" dirty="0"/>
          </a:p>
          <a:p>
            <a:r>
              <a:rPr lang="en-US" dirty="0"/>
              <a:t>The court held that the bank was not liable. The court found that the attorney had failed to give the bank notice of the temporary or permanent injunctions. Accordingly, the bank could not be liable for allowing the friend to use the funds.</a:t>
            </a:r>
          </a:p>
          <a:p>
            <a:endParaRPr lang="en-US" dirty="0"/>
          </a:p>
          <a:p>
            <a:r>
              <a:rPr lang="en-US" dirty="0"/>
              <a:t>The friend had no other assets available to satisfy the client’s judgment. </a:t>
            </a:r>
            <a:endParaRPr lang="en-US" sz="3200" dirty="0">
              <a:solidFill>
                <a:srgbClr val="FFFFFF"/>
              </a:solidFill>
            </a:endParaRPr>
          </a:p>
        </p:txBody>
      </p:sp>
    </p:spTree>
    <p:extLst>
      <p:ext uri="{BB962C8B-B14F-4D97-AF65-F5344CB8AC3E}">
        <p14:creationId xmlns:p14="http://schemas.microsoft.com/office/powerpoint/2010/main" val="63761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833002" y="365125"/>
            <a:ext cx="10520702" cy="1325563"/>
          </a:xfrm>
        </p:spPr>
        <p:txBody>
          <a:bodyPr>
            <a:normAutofit/>
          </a:bodyPr>
          <a:lstStyle/>
          <a:p>
            <a:r>
              <a:rPr lang="en-US">
                <a:solidFill>
                  <a:srgbClr val="FFFFFF"/>
                </a:solidFill>
              </a:rPr>
              <a:t>Theory of Liability</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833002" y="1690688"/>
            <a:ext cx="10515598" cy="4714375"/>
          </a:xfrm>
        </p:spPr>
        <p:txBody>
          <a:bodyPr>
            <a:normAutofit/>
          </a:bodyPr>
          <a:lstStyle/>
          <a:p>
            <a:pPr marL="457200" indent="-457200">
              <a:spcBef>
                <a:spcPts val="600"/>
              </a:spcBef>
              <a:spcAft>
                <a:spcPts val="600"/>
              </a:spcAft>
              <a:buFont typeface="Wingdings" panose="05000000000000000000" pitchFamily="2" charset="2"/>
              <a:buChar char="§"/>
            </a:pPr>
            <a:r>
              <a:rPr lang="en-US" sz="3600" dirty="0">
                <a:solidFill>
                  <a:srgbClr val="FFFFFF"/>
                </a:solidFill>
              </a:rPr>
              <a:t>The theory of liability against client’s attorney is straightforward—they should have served the bank with notice of the temporary and permanent injunction orders. </a:t>
            </a:r>
          </a:p>
          <a:p>
            <a:pPr marL="457200" indent="-457200">
              <a:spcBef>
                <a:spcPts val="600"/>
              </a:spcBef>
              <a:spcAft>
                <a:spcPts val="600"/>
              </a:spcAft>
              <a:buFont typeface="Wingdings" panose="05000000000000000000" pitchFamily="2" charset="2"/>
              <a:buChar char="§"/>
            </a:pPr>
            <a:r>
              <a:rPr lang="en-US" sz="3600" dirty="0">
                <a:solidFill>
                  <a:srgbClr val="FFFFFF"/>
                </a:solidFill>
              </a:rPr>
              <a:t>The funds would have been available for execution but for the attorneys’ breach of the standard of care.</a:t>
            </a:r>
          </a:p>
        </p:txBody>
      </p:sp>
    </p:spTree>
    <p:extLst>
      <p:ext uri="{BB962C8B-B14F-4D97-AF65-F5344CB8AC3E}">
        <p14:creationId xmlns:p14="http://schemas.microsoft.com/office/powerpoint/2010/main" val="2070166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4FB369-96CE-44F3-A712-25823735A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0"/>
            <a:ext cx="6096000" cy="6858000"/>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2215376" y="499872"/>
            <a:ext cx="7761248" cy="1188720"/>
          </a:xfrm>
          <a:noFill/>
        </p:spPr>
        <p:txBody>
          <a:bodyPr>
            <a:normAutofit/>
          </a:bodyPr>
          <a:lstStyle/>
          <a:p>
            <a:pPr algn="ctr"/>
            <a:r>
              <a:rPr lang="en-US" sz="4000" dirty="0"/>
              <a:t>Theory of Defense</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3530600" y="2153412"/>
            <a:ext cx="5263776" cy="3610356"/>
          </a:xfrm>
        </p:spPr>
        <p:txBody>
          <a:bodyPr>
            <a:noAutofit/>
          </a:bodyPr>
          <a:lstStyle/>
          <a:p>
            <a:pPr marL="0" indent="0">
              <a:spcBef>
                <a:spcPts val="600"/>
              </a:spcBef>
              <a:spcAft>
                <a:spcPts val="600"/>
              </a:spcAft>
              <a:buNone/>
            </a:pPr>
            <a:r>
              <a:rPr lang="en-US" sz="3400" dirty="0"/>
              <a:t>The defendant was recently put on notice of the client’s claim. </a:t>
            </a:r>
          </a:p>
          <a:p>
            <a:pPr marL="0" indent="0">
              <a:spcBef>
                <a:spcPts val="600"/>
              </a:spcBef>
              <a:spcAft>
                <a:spcPts val="600"/>
              </a:spcAft>
              <a:buNone/>
            </a:pPr>
            <a:endParaRPr lang="en-US" sz="3400" dirty="0"/>
          </a:p>
          <a:p>
            <a:pPr marL="0" indent="0">
              <a:spcBef>
                <a:spcPts val="600"/>
              </a:spcBef>
              <a:spcAft>
                <a:spcPts val="600"/>
              </a:spcAft>
              <a:buNone/>
            </a:pPr>
            <a:r>
              <a:rPr lang="en-US" sz="3400" dirty="0"/>
              <a:t>No defense has been asserted yet. </a:t>
            </a:r>
          </a:p>
        </p:txBody>
      </p:sp>
    </p:spTree>
    <p:extLst>
      <p:ext uri="{BB962C8B-B14F-4D97-AF65-F5344CB8AC3E}">
        <p14:creationId xmlns:p14="http://schemas.microsoft.com/office/powerpoint/2010/main" val="26347351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US" sz="3200">
                <a:solidFill>
                  <a:srgbClr val="262626"/>
                </a:solidFill>
              </a:rPr>
              <a:t>Damages</a:t>
            </a:r>
          </a:p>
        </p:txBody>
      </p: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6049181" y="802638"/>
            <a:ext cx="5569077" cy="5571268"/>
          </a:xfrm>
        </p:spPr>
        <p:txBody>
          <a:bodyPr anchor="ctr">
            <a:normAutofit/>
          </a:bodyPr>
          <a:lstStyle/>
          <a:p>
            <a:pPr marL="457200" indent="-457200">
              <a:lnSpc>
                <a:spcPct val="110000"/>
              </a:lnSpc>
              <a:spcBef>
                <a:spcPts val="600"/>
              </a:spcBef>
              <a:spcAft>
                <a:spcPts val="600"/>
              </a:spcAft>
              <a:buFont typeface="Wingdings" panose="05000000000000000000" pitchFamily="2" charset="2"/>
              <a:buChar char="ü"/>
            </a:pPr>
            <a:r>
              <a:rPr lang="en-US" sz="3400" dirty="0"/>
              <a:t>The client is seeking to recover one-half of the net proceeds of the winning ticket. </a:t>
            </a:r>
          </a:p>
        </p:txBody>
      </p:sp>
    </p:spTree>
    <p:extLst>
      <p:ext uri="{BB962C8B-B14F-4D97-AF65-F5344CB8AC3E}">
        <p14:creationId xmlns:p14="http://schemas.microsoft.com/office/powerpoint/2010/main" val="19031421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D747-4DD5-4D11-9BFD-B63E96E1736E}"/>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Lessons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64102D-2586-4A0D-A0D3-8B2411B647E6}"/>
              </a:ext>
            </a:extLst>
          </p:cNvPr>
          <p:cNvSpPr>
            <a:spLocks noGrp="1"/>
          </p:cNvSpPr>
          <p:nvPr>
            <p:ph idx="1"/>
          </p:nvPr>
        </p:nvSpPr>
        <p:spPr>
          <a:xfrm>
            <a:off x="4976031" y="963877"/>
            <a:ext cx="6377769" cy="4930246"/>
          </a:xfrm>
        </p:spPr>
        <p:txBody>
          <a:bodyPr anchor="ctr">
            <a:noAutofit/>
          </a:bodyPr>
          <a:lstStyle/>
          <a:p>
            <a:pPr marL="457200" indent="-457200">
              <a:spcBef>
                <a:spcPts val="600"/>
              </a:spcBef>
              <a:spcAft>
                <a:spcPts val="600"/>
              </a:spcAft>
              <a:buFont typeface="Wingdings" panose="05000000000000000000" pitchFamily="2" charset="2"/>
              <a:buChar char="§"/>
            </a:pPr>
            <a:r>
              <a:rPr lang="en-US" sz="3200" dirty="0">
                <a:solidFill>
                  <a:schemeClr val="accent1">
                    <a:lumMod val="75000"/>
                  </a:schemeClr>
                </a:solidFill>
              </a:rPr>
              <a:t>Follow a bank’s internal policies and procedures when attempting to give notice that an account should be frozen.</a:t>
            </a:r>
          </a:p>
          <a:p>
            <a:pPr marL="457200" indent="-457200">
              <a:spcBef>
                <a:spcPts val="600"/>
              </a:spcBef>
              <a:spcAft>
                <a:spcPts val="600"/>
              </a:spcAft>
              <a:buFont typeface="Wingdings" panose="05000000000000000000" pitchFamily="2" charset="2"/>
              <a:buChar char="§"/>
            </a:pPr>
            <a:r>
              <a:rPr lang="en-US" sz="3200" dirty="0">
                <a:solidFill>
                  <a:schemeClr val="accent1">
                    <a:lumMod val="75000"/>
                  </a:schemeClr>
                </a:solidFill>
              </a:rPr>
              <a:t>At a minimum, serve the bank with a copy of the order by certified mail with a return receipt requested.</a:t>
            </a:r>
          </a:p>
          <a:p>
            <a:pPr marL="457200" indent="-457200">
              <a:spcBef>
                <a:spcPts val="600"/>
              </a:spcBef>
              <a:spcAft>
                <a:spcPts val="600"/>
              </a:spcAft>
              <a:buFont typeface="Wingdings" panose="05000000000000000000" pitchFamily="2" charset="2"/>
              <a:buChar char="§"/>
            </a:pPr>
            <a:r>
              <a:rPr lang="en-US" sz="3200" dirty="0">
                <a:solidFill>
                  <a:schemeClr val="accent1">
                    <a:lumMod val="75000"/>
                  </a:schemeClr>
                </a:solidFill>
              </a:rPr>
              <a:t>Request that the proceeds be held by </a:t>
            </a:r>
            <a:r>
              <a:rPr lang="en-US" sz="3200">
                <a:solidFill>
                  <a:schemeClr val="accent1">
                    <a:lumMod val="75000"/>
                  </a:schemeClr>
                </a:solidFill>
              </a:rPr>
              <a:t>the court.</a:t>
            </a:r>
            <a:endParaRPr lang="en-US" sz="3200" dirty="0">
              <a:solidFill>
                <a:schemeClr val="accent1">
                  <a:lumMod val="75000"/>
                </a:schemeClr>
              </a:solidFill>
            </a:endParaRPr>
          </a:p>
        </p:txBody>
      </p:sp>
    </p:spTree>
    <p:extLst>
      <p:ext uri="{BB962C8B-B14F-4D97-AF65-F5344CB8AC3E}">
        <p14:creationId xmlns:p14="http://schemas.microsoft.com/office/powerpoint/2010/main" val="71197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TextBox 3"/>
          <p:cNvSpPr txBox="1">
            <a:spLocks noChangeArrowheads="1"/>
          </p:cNvSpPr>
          <p:nvPr/>
        </p:nvSpPr>
        <p:spPr bwMode="auto">
          <a:xfrm>
            <a:off x="2362200" y="990601"/>
            <a:ext cx="323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altLang="en-US" sz="4800" b="0" i="0" u="none" strike="noStrike" kern="1200" cap="none" spc="0" normalizeH="0" baseline="0" noProof="0">
                <a:ln>
                  <a:noFill/>
                </a:ln>
                <a:solidFill>
                  <a:srgbClr val="FF0000"/>
                </a:solidFill>
                <a:effectLst/>
                <a:uLnTx/>
                <a:uFillTx/>
                <a:latin typeface="Calibri" pitchFamily="34" charset="0"/>
                <a:ea typeface="+mn-ea"/>
                <a:cs typeface="Arial" pitchFamily="34" charset="0"/>
              </a:rPr>
              <a:t> </a:t>
            </a:r>
          </a:p>
        </p:txBody>
      </p:sp>
      <p:sp>
        <p:nvSpPr>
          <p:cNvPr id="266246" name="TextBox 11"/>
          <p:cNvSpPr txBox="1">
            <a:spLocks noChangeArrowheads="1"/>
          </p:cNvSpPr>
          <p:nvPr/>
        </p:nvSpPr>
        <p:spPr bwMode="auto">
          <a:xfrm>
            <a:off x="3048000" y="1820864"/>
            <a:ext cx="5715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altLang="en-US" sz="8000" b="1"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The End</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3581401"/>
            <a:ext cx="4114800" cy="7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4456" name="Picture 8" descr="C:\Users\ted\Music\Favorites\Downloads\monster_in_closet_500_clr_145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30789" y="2027239"/>
            <a:ext cx="213042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3679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66246"/>
                                        </p:tgtEl>
                                        <p:attrNameLst>
                                          <p:attrName>style.visibility</p:attrName>
                                        </p:attrNameLst>
                                      </p:cBhvr>
                                      <p:to>
                                        <p:strVal val="visible"/>
                                      </p:to>
                                    </p:set>
                                  </p:childTnLst>
                                </p:cTn>
                              </p:par>
                            </p:childTnLst>
                          </p:cTn>
                        </p:par>
                      </p:childTnLst>
                    </p:cTn>
                  </p:par>
                  <p:par>
                    <p:cTn id="12" fill="hold">
                      <p:stCondLst>
                        <p:cond delay="indefinite"/>
                      </p:stCondLst>
                      <p:childTnLst>
                        <p:par>
                          <p:cTn id="13" fill="hold" nodeType="after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3000"/>
                                        <p:tgtEl>
                                          <p:spTgt spid="3"/>
                                        </p:tgtEl>
                                      </p:cBhvr>
                                    </p:animEffect>
                                  </p:childTnLst>
                                </p:cTn>
                              </p:par>
                              <p:par>
                                <p:cTn id="17" presetID="10" presetClass="entr" presetSubtype="0" fill="hold" nodeType="withEffect">
                                  <p:stCondLst>
                                    <p:cond delay="4000"/>
                                  </p:stCondLst>
                                  <p:childTnLst>
                                    <p:set>
                                      <p:cBhvr>
                                        <p:cTn id="18" dur="1" fill="hold">
                                          <p:stCondLst>
                                            <p:cond delay="0"/>
                                          </p:stCondLst>
                                        </p:cTn>
                                        <p:tgtEl>
                                          <p:spTgt spid="104456"/>
                                        </p:tgtEl>
                                        <p:attrNameLst>
                                          <p:attrName>style.visibility</p:attrName>
                                        </p:attrNameLst>
                                      </p:cBhvr>
                                      <p:to>
                                        <p:strVal val="visible"/>
                                      </p:to>
                                    </p:set>
                                    <p:animEffect transition="in" filter="fade">
                                      <p:cBhvr>
                                        <p:cTn id="19" dur="500"/>
                                        <p:tgtEl>
                                          <p:spTgt spid="104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6" grpId="0" autoUpdateAnimBg="0"/>
      <p:bldP spid="3"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3" cstate="print">
            <a:duotone>
              <a:schemeClr val="accent1">
                <a:shade val="45000"/>
                <a:satMod val="135000"/>
              </a:schemeClr>
              <a:prstClr val="white"/>
            </a:duotone>
          </a:blip>
          <a:stretch>
            <a:fillRect/>
          </a:stretch>
        </p:blipFill>
        <p:spPr>
          <a:xfrm>
            <a:off x="0" y="0"/>
            <a:ext cx="2743200" cy="6858000"/>
          </a:xfrm>
          <a:prstGeom prst="rect">
            <a:avLst/>
          </a:prstGeom>
        </p:spPr>
      </p:pic>
      <p:sp>
        <p:nvSpPr>
          <p:cNvPr id="16" name="Rectangle 15"/>
          <p:cNvSpPr/>
          <p:nvPr/>
        </p:nvSpPr>
        <p:spPr>
          <a:xfrm rot="5400000" flipH="1">
            <a:off x="-6477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2362200" y="990602"/>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flipV="1">
            <a:off x="2815205" y="666224"/>
            <a:ext cx="9231385" cy="46839"/>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4807591" y="1145099"/>
            <a:ext cx="5715000" cy="40934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COURSE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a:ea typeface="+mn-ea"/>
                <a:cs typeface="+mn-cs"/>
              </a:rPr>
              <a:t>Thank you for attending our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a:ea typeface="+mn-ea"/>
                <a:cs typeface="+mn-cs"/>
              </a:rPr>
              <a:t>Your Web browser will now direct you to a page with a Course Evaluation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000000"/>
                </a:solidFill>
                <a:effectLst/>
                <a:uLnTx/>
                <a:uFillTx/>
                <a:latin typeface="Calibri"/>
                <a:ea typeface="+mn-ea"/>
                <a:cs typeface="+mn-cs"/>
              </a:rPr>
              <a:t>Please do not close your browser until you have completed this form</a:t>
            </a:r>
            <a:r>
              <a:rPr kumimoji="0" lang="en-US" sz="2400" b="1" i="0" u="none" strike="noStrike" kern="0" cap="none" spc="0" normalizeH="0" baseline="0" noProof="0" dirty="0">
                <a:ln>
                  <a:noFill/>
                </a:ln>
                <a:solidFill>
                  <a:srgbClr val="000000"/>
                </a:solidFill>
                <a:effectLst/>
                <a:uLnTx/>
                <a:uFillTx/>
                <a:latin typeface="Calibri"/>
                <a:ea typeface="+mn-ea"/>
                <a:cs typeface="+mn-cs"/>
              </a:rPr>
              <a:t>, which helps us comply with the requirements of issuing CPE and CLE in various jurisdictions.</a:t>
            </a:r>
          </a:p>
        </p:txBody>
      </p:sp>
    </p:spTree>
    <p:extLst>
      <p:ext uri="{BB962C8B-B14F-4D97-AF65-F5344CB8AC3E}">
        <p14:creationId xmlns:p14="http://schemas.microsoft.com/office/powerpoint/2010/main" val="35080982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7659" y="3390910"/>
            <a:ext cx="6856214" cy="7618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69636" name="TextBox 3"/>
          <p:cNvSpPr txBox="1">
            <a:spLocks noChangeArrowheads="1"/>
          </p:cNvSpPr>
          <p:nvPr/>
        </p:nvSpPr>
        <p:spPr bwMode="auto">
          <a:xfrm>
            <a:off x="2363172" y="991309"/>
            <a:ext cx="324044" cy="830781"/>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857" y="1219776"/>
            <a:ext cx="4113728"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4724758" y="1646394"/>
            <a:ext cx="5561151" cy="4523137"/>
          </a:xfrm>
          <a:prstGeom prst="rect">
            <a:avLst/>
          </a:prstGeom>
          <a:noFill/>
        </p:spPr>
        <p:txBody>
          <a:bodyPr>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CPE - Continuing Professional Education for </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CPAs:</a:t>
            </a:r>
          </a:p>
          <a:p>
            <a:pPr marL="0" marR="0" lvl="0" indent="0" algn="l" defTabSz="914126"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YourOnlineProfessor.net is registered with the Pennsylvania Department of State's Bureau of Professional and Occupational Affairs as a </a:t>
            </a:r>
            <a:r>
              <a:rPr kumimoji="0" lang="en-US" sz="16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Program Sponsor under the State Board of Accountancy.</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Our license number is </a:t>
            </a:r>
            <a:r>
              <a:rPr kumimoji="0" lang="en-US" sz="1600"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PX177605</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This Course will count as  1.0 Hour of Group Internet Based or </a:t>
            </a:r>
            <a:b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Interactive Self Study Credit depending on how you access the Course.</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For CPAs taking an archived version of the Course for Interactive Self Study Credit successful completion of a Final Examination is required.  The Final Slide will direct you as to how to access and complete the Final Examination.</a:t>
            </a:r>
            <a:b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endPar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5324893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1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10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1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659" name="TextBox 3"/>
          <p:cNvSpPr txBox="1">
            <a:spLocks noChangeArrowheads="1"/>
          </p:cNvSpPr>
          <p:nvPr/>
        </p:nvSpPr>
        <p:spPr bwMode="auto">
          <a:xfrm>
            <a:off x="3296379" y="991411"/>
            <a:ext cx="324044" cy="83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799"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p>
        </p:txBody>
      </p:sp>
      <p:sp>
        <p:nvSpPr>
          <p:cNvPr id="11" name="Rectangle 10"/>
          <p:cNvSpPr/>
          <p:nvPr/>
        </p:nvSpPr>
        <p:spPr>
          <a:xfrm flipH="1">
            <a:off x="4781892" y="1219776"/>
            <a:ext cx="3085296" cy="7618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a:spLocks noChangeArrowheads="1"/>
          </p:cNvSpPr>
          <p:nvPr/>
        </p:nvSpPr>
        <p:spPr bwMode="auto">
          <a:xfrm>
            <a:off x="4896163" y="1546803"/>
            <a:ext cx="372109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YourOnlineProfessor.net is registered with the National Association of State Boards of Accountancy (NASBA) as a sponsor of continuing professional education on the National Registry of CPE Sponsors. State boards of accountancy have final authority on the acceptance of individual courses for CPE credit. Complaints regarding registered sponsors may be submitted to the National Registry of CPE Sponsors through its website: </a:t>
            </a:r>
            <a:r>
              <a:rPr kumimoji="0" lang="en-US" alt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hlinkClick r:id="rId3"/>
              </a:rPr>
              <a:t>www.learningmarket.org</a:t>
            </a:r>
            <a:r>
              <a:rPr kumimoji="0" lang="en-US" alt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a:t>
            </a:r>
          </a:p>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126"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Our Sponsor No. Identification Number 137573</a:t>
            </a:r>
          </a:p>
        </p:txBody>
      </p:sp>
      <p:cxnSp>
        <p:nvCxnSpPr>
          <p:cNvPr id="5" name="Straight Connector 4"/>
          <p:cNvCxnSpPr/>
          <p:nvPr/>
        </p:nvCxnSpPr>
        <p:spPr>
          <a:xfrm>
            <a:off x="2667893" y="6019125"/>
            <a:ext cx="6856214" cy="0"/>
          </a:xfrm>
          <a:prstGeom prst="line">
            <a:avLst/>
          </a:prstGeom>
          <a:ln w="66675">
            <a:solidFill>
              <a:schemeClr val="tx1">
                <a:alpha val="98000"/>
              </a:schemeClr>
            </a:solidFill>
          </a:ln>
        </p:spPr>
        <p:style>
          <a:lnRef idx="1">
            <a:schemeClr val="accent1"/>
          </a:lnRef>
          <a:fillRef idx="0">
            <a:schemeClr val="accent1"/>
          </a:fillRef>
          <a:effectRef idx="0">
            <a:schemeClr val="accent1"/>
          </a:effectRef>
          <a:fontRef idx="minor">
            <a:schemeClr val="tx1"/>
          </a:fontRef>
        </p:style>
      </p:cxnSp>
      <p:pic>
        <p:nvPicPr>
          <p:cNvPr id="19866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201" y="1546831"/>
            <a:ext cx="1127228" cy="149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34918" y="425716"/>
            <a:ext cx="5044106" cy="523084"/>
          </a:xfrm>
          <a:prstGeom prst="rect">
            <a:avLst/>
          </a:prstGeom>
          <a:noFill/>
        </p:spPr>
        <p:txBody>
          <a:bodyPr wrap="non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NASBA Registry of CPE Sponsors </a:t>
            </a:r>
          </a:p>
        </p:txBody>
      </p:sp>
    </p:spTree>
    <p:extLst>
      <p:ext uri="{BB962C8B-B14F-4D97-AF65-F5344CB8AC3E}">
        <p14:creationId xmlns:p14="http://schemas.microsoft.com/office/powerpoint/2010/main" val="2026871717"/>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993" y="457976"/>
            <a:ext cx="8196410" cy="5568576"/>
          </a:xfrm>
          <a:prstGeom prst="rect">
            <a:avLst/>
          </a:prstGeom>
          <a:noFill/>
        </p:spPr>
        <p:txBody>
          <a:bodyPr wrap="square">
            <a:spAutoFit/>
          </a:bodyPr>
          <a:lstStyle/>
          <a:p>
            <a:pPr marL="0" marR="0" lvl="0" indent="0" algn="l" defTabSz="914126" rtl="0" eaLnBrk="1" fontAlgn="auto" latinLnBrk="0" hangingPunct="1">
              <a:lnSpc>
                <a:spcPct val="100000"/>
              </a:lnSpc>
              <a:spcBef>
                <a:spcPts val="600"/>
              </a:spcBef>
              <a:spcAft>
                <a:spcPts val="600"/>
              </a:spcAft>
              <a:buClrTx/>
              <a:buSzTx/>
              <a:buFontTx/>
              <a:buNone/>
              <a:tabLst/>
              <a:defRPr/>
            </a:pPr>
            <a:r>
              <a:rPr kumimoji="0" lang="en-US" sz="17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Refund Policy</a:t>
            </a:r>
          </a:p>
          <a:p>
            <a:pPr marL="0" marR="0" lvl="0" indent="0" algn="l" defTabSz="914126" rtl="0" eaLnBrk="1" fontAlgn="auto" latinLnBrk="0" hangingPunct="1">
              <a:lnSpc>
                <a:spcPct val="100000"/>
              </a:lnSpc>
              <a:spcBef>
                <a:spcPts val="600"/>
              </a:spcBef>
              <a:spcAft>
                <a:spcPts val="60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It is the policy of YourOnlineProfessor.net to satisfy participants and purchasers in a reasonable manner. Therefore, refunds to dissatisfied participants will be given in order to maintain good will. However, the reason for a participant's dissatisfaction and any resulting refund must be clearly indicated. Each refund request will be reviewed by a majority of the members of YourOnlineProfessor.net. A refund is always given if a course does not qualify for CPE credit in the state in which the purchaser seeks to apply it for credit.</a:t>
            </a:r>
          </a:p>
          <a:p>
            <a:pPr marL="0" marR="0" lvl="0" indent="0" algn="l" defTabSz="914126" rtl="0" eaLnBrk="1" fontAlgn="auto" latinLnBrk="0" hangingPunct="1">
              <a:lnSpc>
                <a:spcPct val="100000"/>
              </a:lnSpc>
              <a:spcBef>
                <a:spcPts val="600"/>
              </a:spcBef>
              <a:spcAft>
                <a:spcPts val="600"/>
              </a:spcAft>
              <a:buClrTx/>
              <a:buSzTx/>
              <a:buFontTx/>
              <a:buNone/>
              <a:tabLst/>
              <a:defRPr/>
            </a:pPr>
            <a:r>
              <a:rPr kumimoji="0" lang="en-US" sz="17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Program Cancellation Policy</a:t>
            </a:r>
          </a:p>
          <a:p>
            <a:pPr marL="0" marR="0" lvl="0" indent="0" algn="l" defTabSz="914126" rtl="0" eaLnBrk="1" fontAlgn="auto" latinLnBrk="0" hangingPunct="1">
              <a:lnSpc>
                <a:spcPct val="100000"/>
              </a:lnSpc>
              <a:spcBef>
                <a:spcPts val="600"/>
              </a:spcBef>
              <a:spcAft>
                <a:spcPts val="60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It is the policy of YourOnlineProfessor.net to refund any fees paid in full in the event that a scheduled program is cancelled or rescheduled. </a:t>
            </a:r>
          </a:p>
          <a:p>
            <a:pPr marL="0" marR="0" lvl="0" indent="0" algn="l" defTabSz="914126" rtl="0" eaLnBrk="1" fontAlgn="auto" latinLnBrk="0" hangingPunct="1">
              <a:lnSpc>
                <a:spcPct val="100000"/>
              </a:lnSpc>
              <a:spcBef>
                <a:spcPts val="600"/>
              </a:spcBef>
              <a:spcAft>
                <a:spcPts val="600"/>
              </a:spcAft>
              <a:buClrTx/>
              <a:buSzTx/>
              <a:buFontTx/>
              <a:buNone/>
              <a:tabLst/>
              <a:defRPr/>
            </a:pPr>
            <a:r>
              <a:rPr kumimoji="0" lang="en-US" sz="17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Complaint Resolution Policy </a:t>
            </a:r>
          </a:p>
          <a:p>
            <a:pPr marL="0" marR="0" lvl="0" indent="0" algn="l" defTabSz="914126" rtl="0" eaLnBrk="1" fontAlgn="auto" latinLnBrk="0" hangingPunct="1">
              <a:lnSpc>
                <a:spcPct val="100000"/>
              </a:lnSpc>
              <a:spcBef>
                <a:spcPts val="600"/>
              </a:spcBef>
              <a:spcAft>
                <a:spcPts val="60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All evaluations are reviewed by Edward Perkins. Grievance complaints are directed to Mr. Perkins at (610) 565-1708 ext. 102 or via email to yop@youronlineprofessor.org. It is the policy of YourOnlineProfessor.net to respond to every grievance complaint. This response shall include when appropriate: reviewing the grievance complaint in conjunction with other participant evaluations and discussion of the grievance complaint with the course instructor or other employees.</a:t>
            </a:r>
          </a:p>
        </p:txBody>
      </p:sp>
    </p:spTree>
    <p:extLst>
      <p:ext uri="{BB962C8B-B14F-4D97-AF65-F5344CB8AC3E}">
        <p14:creationId xmlns:p14="http://schemas.microsoft.com/office/powerpoint/2010/main" val="1944566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5218" y="3400434"/>
            <a:ext cx="6856214" cy="57135"/>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708" name="TextBox 3"/>
          <p:cNvSpPr txBox="1">
            <a:spLocks noChangeArrowheads="1"/>
          </p:cNvSpPr>
          <p:nvPr/>
        </p:nvSpPr>
        <p:spPr bwMode="auto">
          <a:xfrm>
            <a:off x="3296379" y="991411"/>
            <a:ext cx="324044" cy="830781"/>
          </a:xfrm>
          <a:prstGeom prst="rect">
            <a:avLst/>
          </a:prstGeom>
          <a:noFill/>
          <a:ln w="9525">
            <a:noFill/>
            <a:miter lim="800000"/>
            <a:headEnd/>
            <a:tailEnd/>
          </a:ln>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9" name="TextBox 8"/>
          <p:cNvSpPr txBox="1"/>
          <p:nvPr/>
        </p:nvSpPr>
        <p:spPr>
          <a:xfrm>
            <a:off x="6010374" y="867590"/>
            <a:ext cx="4600476" cy="4953407"/>
          </a:xfrm>
          <a:prstGeom prst="rect">
            <a:avLst/>
          </a:prstGeom>
          <a:solidFill>
            <a:schemeClr val="bg1"/>
          </a:solid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Where Applicable, this program is</a:t>
            </a:r>
            <a:b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YourOnlineProfessor.net - All Rights Reserved.</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This material is designed for informational purposes. In providing this material, neither the author nor YourOnlineProfessor.net are engaged in rendering legal, accounting or professional service. If legal, accounting, or professional service is required, the service of a competent professional should be sought.</a:t>
            </a:r>
          </a:p>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Inquiries regarding the use of the material contained in this Course should be addressed to:</a:t>
            </a:r>
            <a:br>
              <a:rPr kumimoji="0" lang="en-US" sz="1799"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endParaRPr kumimoji="0" lang="en-US" sz="1799"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Narrow" panose="020B0606020202030204" pitchFamily="34" charset="0"/>
              <a:ea typeface="+mn-ea"/>
              <a:cs typeface="+mn-cs"/>
            </a:endParaRP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i="0" strike="noStrike" kern="1200" cap="none" spc="0" normalizeH="0" baseline="0" noProof="0" dirty="0">
                <a:ln>
                  <a:noFill/>
                </a:ln>
                <a:effectLst>
                  <a:outerShdw blurRad="38100" dist="38100" dir="2700000" algn="tl">
                    <a:srgbClr val="000000">
                      <a:alpha val="43137"/>
                    </a:srgbClr>
                  </a:outerShdw>
                </a:effectLst>
                <a:uLnTx/>
                <a:uFill>
                  <a:solidFill>
                    <a:srgbClr val="C00000"/>
                  </a:solidFill>
                </a:uFill>
                <a:latin typeface="Arial Narrow" pitchFamily="34" charset="0"/>
                <a:ea typeface="Tahoma" pitchFamily="34" charset="0"/>
                <a:cs typeface="Times New Roman" pitchFamily="18" charset="0"/>
              </a:rPr>
              <a:t>Ted</a:t>
            </a:r>
            <a:r>
              <a:rPr kumimoji="0" lang="en-US" sz="1600" i="0" strike="noStrike" kern="1200" cap="none" spc="0" normalizeH="0" noProof="0" dirty="0">
                <a:ln>
                  <a:noFill/>
                </a:ln>
                <a:effectLst>
                  <a:outerShdw blurRad="38100" dist="38100" dir="2700000" algn="tl">
                    <a:srgbClr val="000000">
                      <a:alpha val="43137"/>
                    </a:srgbClr>
                  </a:outerShdw>
                </a:effectLst>
                <a:uLnTx/>
                <a:uFill>
                  <a:solidFill>
                    <a:srgbClr val="C00000"/>
                  </a:solidFill>
                </a:uFill>
                <a:latin typeface="Arial Narrow" pitchFamily="34" charset="0"/>
                <a:ea typeface="Tahoma" pitchFamily="34" charset="0"/>
                <a:cs typeface="Times New Roman" pitchFamily="18" charset="0"/>
              </a:rPr>
              <a:t> Perkins </a:t>
            </a:r>
            <a:br>
              <a:rPr kumimoji="0" lang="en-US" sz="1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Suite 204</a:t>
            </a:r>
            <a:b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100 W. Sixth Street</a:t>
            </a:r>
            <a:b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Media, PA 19063</a:t>
            </a:r>
          </a:p>
        </p:txBody>
      </p:sp>
    </p:spTree>
    <p:extLst>
      <p:ext uri="{BB962C8B-B14F-4D97-AF65-F5344CB8AC3E}">
        <p14:creationId xmlns:p14="http://schemas.microsoft.com/office/powerpoint/2010/main" val="22538455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10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1000"/>
                                        <p:tgtEl>
                                          <p:spTgt spid="9">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fade">
                                      <p:cBhvr>
                                        <p:cTn id="16"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_yourself">
  <a:themeElements>
    <a:clrScheme name="present_yoursel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_yourself">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_yoursel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_yoursel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_yoursel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_yoursel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_yoursel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_yoursel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_yoursel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_yoursel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_yoursel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_yoursel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_yoursel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_yoursel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D23088F723874791E9605097FDBCC1" ma:contentTypeVersion="15" ma:contentTypeDescription="Create a new document." ma:contentTypeScope="" ma:versionID="5eab0b8f48a1e7de5e514e3b5cb6cdb4">
  <xsd:schema xmlns:xsd="http://www.w3.org/2001/XMLSchema" xmlns:xs="http://www.w3.org/2001/XMLSchema" xmlns:p="http://schemas.microsoft.com/office/2006/metadata/properties" xmlns:ns3="0aa4c4e7-99ff-4b65-9878-d4198a59afbc" xmlns:ns4="c0a8ac11-de85-450d-8d80-dc8295621484" targetNamespace="http://schemas.microsoft.com/office/2006/metadata/properties" ma:root="true" ma:fieldsID="0ebaf4dae2380739020ba71c6b19bebc" ns3:_="" ns4:_="">
    <xsd:import namespace="0aa4c4e7-99ff-4b65-9878-d4198a59afbc"/>
    <xsd:import namespace="c0a8ac11-de85-450d-8d80-dc829562148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a4c4e7-99ff-4b65-9878-d4198a59af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a8ac11-de85-450d-8d80-dc82956214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F2970-553E-425C-A74C-F4618B3BACA3}">
  <ds:schemaRefs>
    <ds:schemaRef ds:uri="http://purl.org/dc/elements/1.1/"/>
    <ds:schemaRef ds:uri="http://purl.org/dc/terms/"/>
    <ds:schemaRef ds:uri="http://schemas.microsoft.com/office/infopath/2007/PartnerControls"/>
    <ds:schemaRef ds:uri="c0a8ac11-de85-450d-8d80-dc8295621484"/>
    <ds:schemaRef ds:uri="http://purl.org/dc/dcmitype/"/>
    <ds:schemaRef ds:uri="0aa4c4e7-99ff-4b65-9878-d4198a59afbc"/>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9CB4BAB-2DA8-4D6D-AD63-A6EFBB3FFA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a4c4e7-99ff-4b65-9878-d4198a59afbc"/>
    <ds:schemaRef ds:uri="c0a8ac11-de85-450d-8d80-dc8295621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ADCE43-C7FC-4387-9F17-4897A4FA93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537</TotalTime>
  <Words>3272</Words>
  <Application>Microsoft Office PowerPoint</Application>
  <PresentationFormat>Widescreen</PresentationFormat>
  <Paragraphs>291</Paragraphs>
  <Slides>56</Slides>
  <Notes>14</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56</vt:i4>
      </vt:variant>
    </vt:vector>
  </HeadingPairs>
  <TitlesOfParts>
    <vt:vector size="75" baseType="lpstr">
      <vt:lpstr>Arial</vt:lpstr>
      <vt:lpstr>Arial Narrow</vt:lpstr>
      <vt:lpstr>Bell MT</vt:lpstr>
      <vt:lpstr>Bernard MT Condensed</vt:lpstr>
      <vt:lpstr>Calibri</vt:lpstr>
      <vt:lpstr>Calibri Light</vt:lpstr>
      <vt:lpstr>Century Gothic</vt:lpstr>
      <vt:lpstr>Franklin Gothic Book</vt:lpstr>
      <vt:lpstr>Gill Sans MT</vt:lpstr>
      <vt:lpstr>High Tower Text</vt:lpstr>
      <vt:lpstr>Tahoma</vt:lpstr>
      <vt:lpstr>Times New Roman</vt:lpstr>
      <vt:lpstr>Wingdings</vt:lpstr>
      <vt:lpstr>Office Theme</vt:lpstr>
      <vt:lpstr>present_yourself</vt:lpstr>
      <vt:lpstr>4_Office Theme</vt:lpstr>
      <vt:lpstr>11_Office Theme</vt:lpstr>
      <vt:lpstr>10_Office Theme</vt:lpstr>
      <vt:lpstr>3_Office Theme</vt:lpstr>
      <vt:lpstr>Avoiding Legal Malpractice</vt:lpstr>
      <vt:lpstr>Avoiding Legal Malpractice: Updates</vt:lpstr>
      <vt:lpstr>Avoiding Legal Malpractice: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Avoiding Legal Malpractice</vt:lpstr>
      <vt:lpstr>THE ELEMENTS OF A LEGAL MALPRACTICE CASE</vt:lpstr>
      <vt:lpstr>First Element: Legal Duty of Care</vt:lpstr>
      <vt:lpstr>First Element: The Legal Duty of Care and/or Standing</vt:lpstr>
      <vt:lpstr>The Attorney-Client Relationship - Express v. Implied</vt:lpstr>
      <vt:lpstr>Duty to Non-Clients</vt:lpstr>
      <vt:lpstr>Duty to Non-Clients</vt:lpstr>
      <vt:lpstr>Duty to Non-Clients</vt:lpstr>
      <vt:lpstr>Second Element: Negligence or Breach of a Contractual Provision</vt:lpstr>
      <vt:lpstr>Negligence</vt:lpstr>
      <vt:lpstr>Breach of Contractual Provision</vt:lpstr>
      <vt:lpstr>Breach of Contractual Provision</vt:lpstr>
      <vt:lpstr>PowerPoint Presentation</vt:lpstr>
      <vt:lpstr>Third Element: Damages</vt:lpstr>
      <vt:lpstr>Actual Loss</vt:lpstr>
      <vt:lpstr>Actual Loss</vt:lpstr>
      <vt:lpstr>Case Studies</vt:lpstr>
      <vt:lpstr>Case Study # 1</vt:lpstr>
      <vt:lpstr>Overview</vt:lpstr>
      <vt:lpstr>Overview</vt:lpstr>
      <vt:lpstr>Overview</vt:lpstr>
      <vt:lpstr>Theory of Liability</vt:lpstr>
      <vt:lpstr>Theory of Defense</vt:lpstr>
      <vt:lpstr>Damages</vt:lpstr>
      <vt:lpstr>Lessons</vt:lpstr>
      <vt:lpstr>Case Study # 2</vt:lpstr>
      <vt:lpstr>Overview</vt:lpstr>
      <vt:lpstr>Overview</vt:lpstr>
      <vt:lpstr>Overview</vt:lpstr>
      <vt:lpstr>Theory of Liability</vt:lpstr>
      <vt:lpstr>Theory of Defense</vt:lpstr>
      <vt:lpstr>Damages</vt:lpstr>
      <vt:lpstr>Lessons</vt:lpstr>
      <vt:lpstr>PowerPoint Presentation</vt:lpstr>
      <vt:lpstr>Case Study # 3</vt:lpstr>
      <vt:lpstr>Overview</vt:lpstr>
      <vt:lpstr>Overview</vt:lpstr>
      <vt:lpstr>Overview</vt:lpstr>
      <vt:lpstr>Overview</vt:lpstr>
      <vt:lpstr>Theory of Liability</vt:lpstr>
      <vt:lpstr>Theory of Defense</vt:lpstr>
      <vt:lpstr>Damages</vt:lpstr>
      <vt:lpstr>Lessons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Elements of a Legal Malpractice Case</dc:title>
  <dc:creator>Ted Perkins</dc:creator>
  <cp:lastModifiedBy>Sean Tait</cp:lastModifiedBy>
  <cp:revision>28</cp:revision>
  <cp:lastPrinted>2024-04-23T16:00:32Z</cp:lastPrinted>
  <dcterms:created xsi:type="dcterms:W3CDTF">2019-02-18T03:20:37Z</dcterms:created>
  <dcterms:modified xsi:type="dcterms:W3CDTF">2024-04-23T16:05:33Z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0x010100ABD23088F723874791E9605097FDBCC1</vt:lpwstr>
  </property>
</Properties>
</file>