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notesMasterIdLst>
    <p:notesMasterId r:id="rId52"/>
  </p:notesMasterIdLst>
  <p:sldIdLst>
    <p:sldId id="364" r:id="rId5"/>
    <p:sldId id="2520" r:id="rId6"/>
    <p:sldId id="2258" r:id="rId7"/>
    <p:sldId id="2066" r:id="rId8"/>
    <p:sldId id="2179" r:id="rId9"/>
    <p:sldId id="2028" r:id="rId10"/>
    <p:sldId id="2029" r:id="rId11"/>
    <p:sldId id="2030" r:id="rId12"/>
    <p:sldId id="2031" r:id="rId13"/>
    <p:sldId id="2032" r:id="rId14"/>
    <p:sldId id="2033" r:id="rId15"/>
    <p:sldId id="2034" r:id="rId16"/>
    <p:sldId id="2695" r:id="rId17"/>
    <p:sldId id="257" r:id="rId18"/>
    <p:sldId id="258" r:id="rId19"/>
    <p:sldId id="259" r:id="rId20"/>
    <p:sldId id="260" r:id="rId21"/>
    <p:sldId id="261" r:id="rId22"/>
    <p:sldId id="262" r:id="rId23"/>
    <p:sldId id="2696" r:id="rId24"/>
    <p:sldId id="263" r:id="rId25"/>
    <p:sldId id="264" r:id="rId26"/>
    <p:sldId id="265" r:id="rId27"/>
    <p:sldId id="266" r:id="rId28"/>
    <p:sldId id="267" r:id="rId29"/>
    <p:sldId id="268" r:id="rId30"/>
    <p:sldId id="269" r:id="rId31"/>
    <p:sldId id="273" r:id="rId32"/>
    <p:sldId id="287" r:id="rId33"/>
    <p:sldId id="270" r:id="rId34"/>
    <p:sldId id="2691" r:id="rId35"/>
    <p:sldId id="271" r:id="rId36"/>
    <p:sldId id="286" r:id="rId37"/>
    <p:sldId id="275" r:id="rId38"/>
    <p:sldId id="285" r:id="rId39"/>
    <p:sldId id="276" r:id="rId40"/>
    <p:sldId id="277" r:id="rId41"/>
    <p:sldId id="278" r:id="rId42"/>
    <p:sldId id="279" r:id="rId43"/>
    <p:sldId id="280" r:id="rId44"/>
    <p:sldId id="281" r:id="rId45"/>
    <p:sldId id="282" r:id="rId46"/>
    <p:sldId id="283" r:id="rId47"/>
    <p:sldId id="284" r:id="rId48"/>
    <p:sldId id="684" r:id="rId49"/>
    <p:sldId id="2541" r:id="rId50"/>
    <p:sldId id="709"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81" autoAdjust="0"/>
    <p:restoredTop sz="94660"/>
  </p:normalViewPr>
  <p:slideViewPr>
    <p:cSldViewPr snapToGrid="0">
      <p:cViewPr varScale="1">
        <p:scale>
          <a:sx n="111" d="100"/>
          <a:sy n="111" d="100"/>
        </p:scale>
        <p:origin x="61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D89BA6-B948-43E8-B80E-6C450E3089FB}" type="datetimeFigureOut">
              <a:rPr lang="en-US" smtClean="0"/>
              <a:t>8/21/2023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175952-7881-4C6E-9791-188CC28AC889}" type="slidenum">
              <a:rPr lang="en-US" smtClean="0"/>
              <a:t>‹#›</a:t>
            </a:fld>
            <a:endParaRPr lang="en-US"/>
          </a:p>
        </p:txBody>
      </p:sp>
    </p:spTree>
    <p:extLst>
      <p:ext uri="{BB962C8B-B14F-4D97-AF65-F5344CB8AC3E}">
        <p14:creationId xmlns:p14="http://schemas.microsoft.com/office/powerpoint/2010/main" val="17183759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24916" rtl="0" eaLnBrk="1" fontAlgn="auto" latinLnBrk="0" hangingPunct="1">
              <a:lnSpc>
                <a:spcPct val="100000"/>
              </a:lnSpc>
              <a:spcBef>
                <a:spcPts val="0"/>
              </a:spcBef>
              <a:spcAft>
                <a:spcPts val="0"/>
              </a:spcAft>
              <a:buClrTx/>
              <a:buSzTx/>
              <a:buFontTx/>
              <a:buNone/>
              <a:tabLst/>
              <a:defRPr/>
            </a:pPr>
            <a:fld id="{07D3279B-6A4A-4AE6-ADB7-DBC7CEA5D31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916"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07038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Slide Image Placeholder 1"/>
          <p:cNvSpPr>
            <a:spLocks noGrp="1" noRot="1" noChangeAspect="1" noTextEdit="1"/>
          </p:cNvSpPr>
          <p:nvPr>
            <p:ph type="sldImg"/>
          </p:nvPr>
        </p:nvSpPr>
        <p:spPr bwMode="auto">
          <a:xfrm>
            <a:off x="1050925" y="1357313"/>
            <a:ext cx="6518275" cy="36671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29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829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903837" indent="-347628">
              <a:defRPr>
                <a:solidFill>
                  <a:schemeClr val="tx1"/>
                </a:solidFill>
                <a:latin typeface="Arial" panose="020B0604020202020204" pitchFamily="34" charset="0"/>
                <a:cs typeface="Arial" panose="020B0604020202020204" pitchFamily="34" charset="0"/>
              </a:defRPr>
            </a:lvl2pPr>
            <a:lvl3pPr marL="1390519" indent="-278105">
              <a:defRPr>
                <a:solidFill>
                  <a:schemeClr val="tx1"/>
                </a:solidFill>
                <a:latin typeface="Arial" panose="020B0604020202020204" pitchFamily="34" charset="0"/>
                <a:cs typeface="Arial" panose="020B0604020202020204" pitchFamily="34" charset="0"/>
              </a:defRPr>
            </a:lvl3pPr>
            <a:lvl4pPr marL="1946727" indent="-278105">
              <a:defRPr>
                <a:solidFill>
                  <a:schemeClr val="tx1"/>
                </a:solidFill>
                <a:latin typeface="Arial" panose="020B0604020202020204" pitchFamily="34" charset="0"/>
                <a:cs typeface="Arial" panose="020B0604020202020204" pitchFamily="34" charset="0"/>
              </a:defRPr>
            </a:lvl4pPr>
            <a:lvl5pPr marL="2502932" indent="-278105">
              <a:defRPr>
                <a:solidFill>
                  <a:schemeClr val="tx1"/>
                </a:solidFill>
                <a:latin typeface="Arial" panose="020B0604020202020204" pitchFamily="34" charset="0"/>
                <a:cs typeface="Arial" panose="020B0604020202020204" pitchFamily="34" charset="0"/>
              </a:defRPr>
            </a:lvl5pPr>
            <a:lvl6pPr marL="3059141" indent="-27810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615347" indent="-27810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4171555" indent="-27810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727764" indent="-27810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1091673" rtl="0" eaLnBrk="1" fontAlgn="auto" latinLnBrk="0" hangingPunct="1">
              <a:lnSpc>
                <a:spcPct val="100000"/>
              </a:lnSpc>
              <a:spcBef>
                <a:spcPts val="0"/>
              </a:spcBef>
              <a:spcAft>
                <a:spcPts val="0"/>
              </a:spcAft>
              <a:buClrTx/>
              <a:buSzTx/>
              <a:buFontTx/>
              <a:buNone/>
              <a:tabLst/>
              <a:defRPr/>
            </a:pPr>
            <a:fld id="{16DEDCF2-3D6B-4A6E-B1B8-7096948B347A}"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1091673" rtl="0" eaLnBrk="1" fontAlgn="auto" latinLnBrk="0" hangingPunct="1">
                <a:lnSpc>
                  <a:spcPct val="100000"/>
                </a:lnSpc>
                <a:spcBef>
                  <a:spcPts val="0"/>
                </a:spcBef>
                <a:spcAft>
                  <a:spcPts val="0"/>
                </a:spcAft>
                <a:buClrTx/>
                <a:buSzTx/>
                <a:buFontTx/>
                <a:buNone/>
                <a:tabLst/>
                <a:defRPr/>
              </a:pPr>
              <a:t>10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3429775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Slide Image Placeholder 1"/>
          <p:cNvSpPr>
            <a:spLocks noGrp="1" noRot="1" noChangeAspect="1" noTextEdit="1"/>
          </p:cNvSpPr>
          <p:nvPr>
            <p:ph type="sldImg"/>
          </p:nvPr>
        </p:nvSpPr>
        <p:spPr bwMode="auto">
          <a:xfrm>
            <a:off x="1050925" y="1357313"/>
            <a:ext cx="6518275" cy="36671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40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840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903837" indent="-347628">
              <a:defRPr>
                <a:solidFill>
                  <a:schemeClr val="tx1"/>
                </a:solidFill>
                <a:latin typeface="Arial" panose="020B0604020202020204" pitchFamily="34" charset="0"/>
                <a:cs typeface="Arial" panose="020B0604020202020204" pitchFamily="34" charset="0"/>
              </a:defRPr>
            </a:lvl2pPr>
            <a:lvl3pPr marL="1390519" indent="-278105">
              <a:defRPr>
                <a:solidFill>
                  <a:schemeClr val="tx1"/>
                </a:solidFill>
                <a:latin typeface="Arial" panose="020B0604020202020204" pitchFamily="34" charset="0"/>
                <a:cs typeface="Arial" panose="020B0604020202020204" pitchFamily="34" charset="0"/>
              </a:defRPr>
            </a:lvl3pPr>
            <a:lvl4pPr marL="1946727" indent="-278105">
              <a:defRPr>
                <a:solidFill>
                  <a:schemeClr val="tx1"/>
                </a:solidFill>
                <a:latin typeface="Arial" panose="020B0604020202020204" pitchFamily="34" charset="0"/>
                <a:cs typeface="Arial" panose="020B0604020202020204" pitchFamily="34" charset="0"/>
              </a:defRPr>
            </a:lvl4pPr>
            <a:lvl5pPr marL="2502932" indent="-278105">
              <a:defRPr>
                <a:solidFill>
                  <a:schemeClr val="tx1"/>
                </a:solidFill>
                <a:latin typeface="Arial" panose="020B0604020202020204" pitchFamily="34" charset="0"/>
                <a:cs typeface="Arial" panose="020B0604020202020204" pitchFamily="34" charset="0"/>
              </a:defRPr>
            </a:lvl5pPr>
            <a:lvl6pPr marL="3059141" indent="-27810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615347" indent="-27810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4171555" indent="-27810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727764" indent="-27810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1091673" rtl="0" eaLnBrk="1" fontAlgn="auto" latinLnBrk="0" hangingPunct="1">
              <a:lnSpc>
                <a:spcPct val="100000"/>
              </a:lnSpc>
              <a:spcBef>
                <a:spcPts val="0"/>
              </a:spcBef>
              <a:spcAft>
                <a:spcPts val="0"/>
              </a:spcAft>
              <a:buClrTx/>
              <a:buSzTx/>
              <a:buFontTx/>
              <a:buNone/>
              <a:tabLst/>
              <a:defRPr/>
            </a:pPr>
            <a:fld id="{0A18D298-4453-4368-B7D8-98F580763E09}"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1091673" rtl="0" eaLnBrk="1" fontAlgn="auto" latinLnBrk="0" hangingPunct="1">
                <a:lnSpc>
                  <a:spcPct val="100000"/>
                </a:lnSpc>
                <a:spcBef>
                  <a:spcPts val="0"/>
                </a:spcBef>
                <a:spcAft>
                  <a:spcPts val="0"/>
                </a:spcAft>
                <a:buClrTx/>
                <a:buSzTx/>
                <a:buFontTx/>
                <a:buNone/>
                <a:tabLst/>
                <a:defRPr/>
              </a:pPr>
              <a:t>11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6529217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Slide Image Placeholder 1"/>
          <p:cNvSpPr>
            <a:spLocks noGrp="1" noRot="1" noChangeAspect="1" noTextEdit="1"/>
          </p:cNvSpPr>
          <p:nvPr>
            <p:ph type="sldImg"/>
          </p:nvPr>
        </p:nvSpPr>
        <p:spPr bwMode="auto">
          <a:xfrm>
            <a:off x="1050925" y="1357313"/>
            <a:ext cx="6518275" cy="36671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50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850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903837" indent="-347628">
              <a:defRPr>
                <a:solidFill>
                  <a:schemeClr val="tx1"/>
                </a:solidFill>
                <a:latin typeface="Arial" panose="020B0604020202020204" pitchFamily="34" charset="0"/>
                <a:cs typeface="Arial" panose="020B0604020202020204" pitchFamily="34" charset="0"/>
              </a:defRPr>
            </a:lvl2pPr>
            <a:lvl3pPr marL="1390519" indent="-278105">
              <a:defRPr>
                <a:solidFill>
                  <a:schemeClr val="tx1"/>
                </a:solidFill>
                <a:latin typeface="Arial" panose="020B0604020202020204" pitchFamily="34" charset="0"/>
                <a:cs typeface="Arial" panose="020B0604020202020204" pitchFamily="34" charset="0"/>
              </a:defRPr>
            </a:lvl3pPr>
            <a:lvl4pPr marL="1946727" indent="-278105">
              <a:defRPr>
                <a:solidFill>
                  <a:schemeClr val="tx1"/>
                </a:solidFill>
                <a:latin typeface="Arial" panose="020B0604020202020204" pitchFamily="34" charset="0"/>
                <a:cs typeface="Arial" panose="020B0604020202020204" pitchFamily="34" charset="0"/>
              </a:defRPr>
            </a:lvl4pPr>
            <a:lvl5pPr marL="2502932" indent="-278105">
              <a:defRPr>
                <a:solidFill>
                  <a:schemeClr val="tx1"/>
                </a:solidFill>
                <a:latin typeface="Arial" panose="020B0604020202020204" pitchFamily="34" charset="0"/>
                <a:cs typeface="Arial" panose="020B0604020202020204" pitchFamily="34" charset="0"/>
              </a:defRPr>
            </a:lvl5pPr>
            <a:lvl6pPr marL="3059141" indent="-27810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615347" indent="-27810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4171555" indent="-27810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727764" indent="-27810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1091673" rtl="0" eaLnBrk="1" fontAlgn="auto" latinLnBrk="0" hangingPunct="1">
              <a:lnSpc>
                <a:spcPct val="100000"/>
              </a:lnSpc>
              <a:spcBef>
                <a:spcPts val="0"/>
              </a:spcBef>
              <a:spcAft>
                <a:spcPts val="0"/>
              </a:spcAft>
              <a:buClrTx/>
              <a:buSzTx/>
              <a:buFontTx/>
              <a:buNone/>
              <a:tabLst/>
              <a:defRPr/>
            </a:pPr>
            <a:fld id="{D0DBEA06-30A8-48E6-B980-FA0E14186BF0}"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1091673" rtl="0" eaLnBrk="1" fontAlgn="auto" latinLnBrk="0" hangingPunct="1">
                <a:lnSpc>
                  <a:spcPct val="100000"/>
                </a:lnSpc>
                <a:spcBef>
                  <a:spcPts val="0"/>
                </a:spcBef>
                <a:spcAft>
                  <a:spcPts val="0"/>
                </a:spcAft>
                <a:buClrTx/>
                <a:buSzTx/>
                <a:buFontTx/>
                <a:buNone/>
                <a:tabLst/>
                <a:defRPr/>
              </a:pPr>
              <a:t>12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0388947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24916" rtl="0" eaLnBrk="1" fontAlgn="auto" latinLnBrk="0" hangingPunct="1">
              <a:lnSpc>
                <a:spcPct val="100000"/>
              </a:lnSpc>
              <a:spcBef>
                <a:spcPts val="0"/>
              </a:spcBef>
              <a:spcAft>
                <a:spcPts val="0"/>
              </a:spcAft>
              <a:buClrTx/>
              <a:buSzTx/>
              <a:buFontTx/>
              <a:buNone/>
              <a:tabLst/>
              <a:defRPr/>
            </a:pPr>
            <a:fld id="{07D3279B-6A4A-4AE6-ADB7-DBC7CEA5D31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916"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56767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24916" rtl="0" eaLnBrk="1" fontAlgn="auto" latinLnBrk="0" hangingPunct="1">
              <a:lnSpc>
                <a:spcPct val="100000"/>
              </a:lnSpc>
              <a:spcBef>
                <a:spcPts val="0"/>
              </a:spcBef>
              <a:spcAft>
                <a:spcPts val="0"/>
              </a:spcAft>
              <a:buClrTx/>
              <a:buSzTx/>
              <a:buFontTx/>
              <a:buNone/>
              <a:tabLst/>
              <a:defRPr/>
            </a:pPr>
            <a:fld id="{07D3279B-6A4A-4AE6-ADB7-DBC7CEA5D31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916"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62055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24916" rtl="0" eaLnBrk="1" fontAlgn="auto" latinLnBrk="0" hangingPunct="1">
              <a:lnSpc>
                <a:spcPct val="100000"/>
              </a:lnSpc>
              <a:spcBef>
                <a:spcPts val="0"/>
              </a:spcBef>
              <a:spcAft>
                <a:spcPts val="0"/>
              </a:spcAft>
              <a:buClrTx/>
              <a:buSzTx/>
              <a:buFontTx/>
              <a:buNone/>
              <a:tabLst/>
              <a:defRPr/>
            </a:pPr>
            <a:fld id="{07D3279B-6A4A-4AE6-ADB7-DBC7CEA5D31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916"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62055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24916" rtl="0" eaLnBrk="1" fontAlgn="auto" latinLnBrk="0" hangingPunct="1">
              <a:lnSpc>
                <a:spcPct val="100000"/>
              </a:lnSpc>
              <a:spcBef>
                <a:spcPts val="0"/>
              </a:spcBef>
              <a:spcAft>
                <a:spcPts val="0"/>
              </a:spcAft>
              <a:buClrTx/>
              <a:buSzTx/>
              <a:buFontTx/>
              <a:buNone/>
              <a:tabLst/>
              <a:defRPr/>
            </a:pPr>
            <a:fld id="{07D3279B-6A4A-4AE6-ADB7-DBC7CEA5D31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916"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46260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Slide Image Placeholder 1"/>
          <p:cNvSpPr>
            <a:spLocks noGrp="1" noRot="1" noChangeAspect="1" noTextEdit="1"/>
          </p:cNvSpPr>
          <p:nvPr>
            <p:ph type="sldImg"/>
          </p:nvPr>
        </p:nvSpPr>
        <p:spPr bwMode="auto">
          <a:xfrm>
            <a:off x="1050925" y="1357313"/>
            <a:ext cx="6518275" cy="36671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50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850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903837" indent="-347628">
              <a:defRPr>
                <a:solidFill>
                  <a:schemeClr val="tx1"/>
                </a:solidFill>
                <a:latin typeface="Arial" panose="020B0604020202020204" pitchFamily="34" charset="0"/>
                <a:cs typeface="Arial" panose="020B0604020202020204" pitchFamily="34" charset="0"/>
              </a:defRPr>
            </a:lvl2pPr>
            <a:lvl3pPr marL="1390519" indent="-278105">
              <a:defRPr>
                <a:solidFill>
                  <a:schemeClr val="tx1"/>
                </a:solidFill>
                <a:latin typeface="Arial" panose="020B0604020202020204" pitchFamily="34" charset="0"/>
                <a:cs typeface="Arial" panose="020B0604020202020204" pitchFamily="34" charset="0"/>
              </a:defRPr>
            </a:lvl3pPr>
            <a:lvl4pPr marL="1946727" indent="-278105">
              <a:defRPr>
                <a:solidFill>
                  <a:schemeClr val="tx1"/>
                </a:solidFill>
                <a:latin typeface="Arial" panose="020B0604020202020204" pitchFamily="34" charset="0"/>
                <a:cs typeface="Arial" panose="020B0604020202020204" pitchFamily="34" charset="0"/>
              </a:defRPr>
            </a:lvl4pPr>
            <a:lvl5pPr marL="2502932" indent="-278105">
              <a:defRPr>
                <a:solidFill>
                  <a:schemeClr val="tx1"/>
                </a:solidFill>
                <a:latin typeface="Arial" panose="020B0604020202020204" pitchFamily="34" charset="0"/>
                <a:cs typeface="Arial" panose="020B0604020202020204" pitchFamily="34" charset="0"/>
              </a:defRPr>
            </a:lvl5pPr>
            <a:lvl6pPr marL="3059141" indent="-27810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615347" indent="-27810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4171555" indent="-27810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727764" indent="-27810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1091673" rtl="0" eaLnBrk="1" fontAlgn="auto" latinLnBrk="0" hangingPunct="1">
              <a:lnSpc>
                <a:spcPct val="100000"/>
              </a:lnSpc>
              <a:spcBef>
                <a:spcPts val="0"/>
              </a:spcBef>
              <a:spcAft>
                <a:spcPts val="0"/>
              </a:spcAft>
              <a:buClrTx/>
              <a:buSzTx/>
              <a:buFontTx/>
              <a:buNone/>
              <a:tabLst/>
              <a:defRPr/>
            </a:pPr>
            <a:fld id="{D0DBEA06-30A8-48E6-B980-FA0E14186BF0}"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1091673" rtl="0" eaLnBrk="1" fontAlgn="auto" latinLnBrk="0" hangingPunct="1">
                <a:lnSpc>
                  <a:spcPct val="100000"/>
                </a:lnSpc>
                <a:spcBef>
                  <a:spcPts val="0"/>
                </a:spcBef>
                <a:spcAft>
                  <a:spcPts val="0"/>
                </a:spcAft>
                <a:buClrTx/>
                <a:buSzTx/>
                <a:buFontTx/>
                <a:buNone/>
                <a:tabLst/>
                <a:defRPr/>
              </a:pPr>
              <a:t>46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1312984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86597" rtl="0" eaLnBrk="1" fontAlgn="auto" latinLnBrk="0" hangingPunct="1">
              <a:lnSpc>
                <a:spcPct val="100000"/>
              </a:lnSpc>
              <a:spcBef>
                <a:spcPts val="0"/>
              </a:spcBef>
              <a:spcAft>
                <a:spcPts val="0"/>
              </a:spcAft>
              <a:buClrTx/>
              <a:buSzTx/>
              <a:buFontTx/>
              <a:buNone/>
              <a:tabLst/>
              <a:defRPr/>
            </a:pPr>
            <a:fld id="{CBCD0FC5-9E8C-49B5-841A-715044A2406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86597"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558294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24916" rtl="0" eaLnBrk="1" fontAlgn="auto" latinLnBrk="0" hangingPunct="1">
              <a:lnSpc>
                <a:spcPct val="100000"/>
              </a:lnSpc>
              <a:spcBef>
                <a:spcPts val="0"/>
              </a:spcBef>
              <a:spcAft>
                <a:spcPts val="0"/>
              </a:spcAft>
              <a:buClrTx/>
              <a:buSzTx/>
              <a:buFontTx/>
              <a:buNone/>
              <a:tabLst/>
              <a:defRPr/>
            </a:pPr>
            <a:fld id="{07D3279B-6A4A-4AE6-ADB7-DBC7CEA5D31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916"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45265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24916" rtl="0" eaLnBrk="1" fontAlgn="auto" latinLnBrk="0" hangingPunct="1">
              <a:lnSpc>
                <a:spcPct val="100000"/>
              </a:lnSpc>
              <a:spcBef>
                <a:spcPts val="0"/>
              </a:spcBef>
              <a:spcAft>
                <a:spcPts val="0"/>
              </a:spcAft>
              <a:buClrTx/>
              <a:buSzTx/>
              <a:buFontTx/>
              <a:buNone/>
              <a:tabLst/>
              <a:defRPr/>
            </a:pPr>
            <a:fld id="{07D3279B-6A4A-4AE6-ADB7-DBC7CEA5D31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916"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90878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012756" rtl="0" eaLnBrk="1" fontAlgn="auto" latinLnBrk="0" hangingPunct="1">
              <a:lnSpc>
                <a:spcPct val="100000"/>
              </a:lnSpc>
              <a:spcBef>
                <a:spcPts val="0"/>
              </a:spcBef>
              <a:spcAft>
                <a:spcPts val="0"/>
              </a:spcAft>
              <a:buClrTx/>
              <a:buSzTx/>
              <a:buFontTx/>
              <a:buNone/>
              <a:tabLst/>
              <a:defRPr/>
            </a:pPr>
            <a:fld id="{E498236E-E202-4B8D-AF5B-42A1D0FAD05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012756"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8610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24916" rtl="0" eaLnBrk="1" fontAlgn="auto" latinLnBrk="0" hangingPunct="1">
              <a:lnSpc>
                <a:spcPct val="100000"/>
              </a:lnSpc>
              <a:spcBef>
                <a:spcPts val="0"/>
              </a:spcBef>
              <a:spcAft>
                <a:spcPts val="0"/>
              </a:spcAft>
              <a:buClrTx/>
              <a:buSzTx/>
              <a:buFontTx/>
              <a:buNone/>
              <a:tabLst/>
              <a:defRPr/>
            </a:pPr>
            <a:fld id="{07D3279B-6A4A-4AE6-ADB7-DBC7CEA5D31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916"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18070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814388"/>
            <a:ext cx="7240587" cy="40735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091673" rtl="0" eaLnBrk="1" fontAlgn="auto" latinLnBrk="0" hangingPunct="1">
              <a:lnSpc>
                <a:spcPct val="100000"/>
              </a:lnSpc>
              <a:spcBef>
                <a:spcPts val="0"/>
              </a:spcBef>
              <a:spcAft>
                <a:spcPts val="0"/>
              </a:spcAft>
              <a:buClrTx/>
              <a:buSzTx/>
              <a:buFontTx/>
              <a:buNone/>
              <a:tabLst/>
              <a:defRPr/>
            </a:pPr>
            <a:fld id="{88BE6BA3-E703-46E0-B6D4-79A1391FA8D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1091673"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539640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1071453" rtl="0" eaLnBrk="1" fontAlgn="auto" latinLnBrk="0" hangingPunct="1">
              <a:lnSpc>
                <a:spcPct val="100000"/>
              </a:lnSpc>
              <a:spcBef>
                <a:spcPts val="0"/>
              </a:spcBef>
              <a:spcAft>
                <a:spcPts val="0"/>
              </a:spcAft>
              <a:buClrTx/>
              <a:buSzTx/>
              <a:buFontTx/>
              <a:buNone/>
              <a:tabLst/>
              <a:defRPr/>
            </a:pPr>
            <a:fld id="{ECB5FAA0-DA90-435B-AF94-2EAAA4BEE55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071453"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49589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1071453" rtl="0" eaLnBrk="1" fontAlgn="auto" latinLnBrk="0" hangingPunct="1">
              <a:lnSpc>
                <a:spcPct val="100000"/>
              </a:lnSpc>
              <a:spcBef>
                <a:spcPts val="0"/>
              </a:spcBef>
              <a:spcAft>
                <a:spcPts val="0"/>
              </a:spcAft>
              <a:buClrTx/>
              <a:buSzTx/>
              <a:buFontTx/>
              <a:buNone/>
              <a:tabLst/>
              <a:defRPr/>
            </a:pPr>
            <a:fld id="{ECB5FAA0-DA90-435B-AF94-2EAAA4BEE55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071453"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05315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Slide Image Placeholder 1"/>
          <p:cNvSpPr>
            <a:spLocks noGrp="1" noRot="1" noChangeAspect="1" noTextEdit="1"/>
          </p:cNvSpPr>
          <p:nvPr>
            <p:ph type="sldImg"/>
          </p:nvPr>
        </p:nvSpPr>
        <p:spPr bwMode="auto">
          <a:xfrm>
            <a:off x="1050925" y="1357313"/>
            <a:ext cx="6518275" cy="36671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19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3819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903837" indent="-347628">
              <a:defRPr>
                <a:solidFill>
                  <a:schemeClr val="tx1"/>
                </a:solidFill>
                <a:latin typeface="Arial" panose="020B0604020202020204" pitchFamily="34" charset="0"/>
                <a:cs typeface="Arial" panose="020B0604020202020204" pitchFamily="34" charset="0"/>
              </a:defRPr>
            </a:lvl2pPr>
            <a:lvl3pPr marL="1390519" indent="-278105">
              <a:defRPr>
                <a:solidFill>
                  <a:schemeClr val="tx1"/>
                </a:solidFill>
                <a:latin typeface="Arial" panose="020B0604020202020204" pitchFamily="34" charset="0"/>
                <a:cs typeface="Arial" panose="020B0604020202020204" pitchFamily="34" charset="0"/>
              </a:defRPr>
            </a:lvl3pPr>
            <a:lvl4pPr marL="1946727" indent="-278105">
              <a:defRPr>
                <a:solidFill>
                  <a:schemeClr val="tx1"/>
                </a:solidFill>
                <a:latin typeface="Arial" panose="020B0604020202020204" pitchFamily="34" charset="0"/>
                <a:cs typeface="Arial" panose="020B0604020202020204" pitchFamily="34" charset="0"/>
              </a:defRPr>
            </a:lvl4pPr>
            <a:lvl5pPr marL="2502932" indent="-278105">
              <a:defRPr>
                <a:solidFill>
                  <a:schemeClr val="tx1"/>
                </a:solidFill>
                <a:latin typeface="Arial" panose="020B0604020202020204" pitchFamily="34" charset="0"/>
                <a:cs typeface="Arial" panose="020B0604020202020204" pitchFamily="34" charset="0"/>
              </a:defRPr>
            </a:lvl5pPr>
            <a:lvl6pPr marL="3059141" indent="-27810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615347" indent="-27810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4171555" indent="-27810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727764" indent="-27810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1091673" rtl="0" eaLnBrk="1" fontAlgn="auto" latinLnBrk="0" hangingPunct="1">
              <a:lnSpc>
                <a:spcPct val="100000"/>
              </a:lnSpc>
              <a:spcBef>
                <a:spcPts val="0"/>
              </a:spcBef>
              <a:spcAft>
                <a:spcPts val="0"/>
              </a:spcAft>
              <a:buClrTx/>
              <a:buSzTx/>
              <a:buFontTx/>
              <a:buNone/>
              <a:tabLst/>
              <a:defRPr/>
            </a:pPr>
            <a:fld id="{2A685415-B560-4765-A89E-AB11D189AF3A}"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1091673" rtl="0" eaLnBrk="1" fontAlgn="auto" latinLnBrk="0" hangingPunct="1">
                <a:lnSpc>
                  <a:spcPct val="100000"/>
                </a:lnSpc>
                <a:spcBef>
                  <a:spcPts val="0"/>
                </a:spcBef>
                <a:spcAft>
                  <a:spcPts val="0"/>
                </a:spcAft>
                <a:buClrTx/>
                <a:buSzTx/>
                <a:buFontTx/>
                <a:buNone/>
                <a:tabLst/>
                <a:defRPr/>
              </a:pPr>
              <a:t>9</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0606223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6EA86-3EAE-98F1-D2E6-BA7CBDF153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A50ECED-7899-A93E-1C18-6B78CFBC6B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DBA5388-CB84-9C4E-38B0-25144991B7D9}"/>
              </a:ext>
            </a:extLst>
          </p:cNvPr>
          <p:cNvSpPr>
            <a:spLocks noGrp="1"/>
          </p:cNvSpPr>
          <p:nvPr>
            <p:ph type="dt" sz="half" idx="10"/>
          </p:nvPr>
        </p:nvSpPr>
        <p:spPr/>
        <p:txBody>
          <a:bodyPr/>
          <a:lstStyle/>
          <a:p>
            <a:fld id="{A373C20D-0F1B-41F6-8E10-492060BCECB3}" type="datetimeFigureOut">
              <a:rPr lang="en-US" smtClean="0"/>
              <a:t>8/21/2023</a:t>
            </a:fld>
            <a:endParaRPr lang="en-US"/>
          </a:p>
        </p:txBody>
      </p:sp>
      <p:sp>
        <p:nvSpPr>
          <p:cNvPr id="5" name="Footer Placeholder 4">
            <a:extLst>
              <a:ext uri="{FF2B5EF4-FFF2-40B4-BE49-F238E27FC236}">
                <a16:creationId xmlns:a16="http://schemas.microsoft.com/office/drawing/2014/main" id="{BF8523FA-6452-9F24-97B0-B14D40EEC5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D6FC0F-2BA4-4542-7F7B-9ABD020187D1}"/>
              </a:ext>
            </a:extLst>
          </p:cNvPr>
          <p:cNvSpPr>
            <a:spLocks noGrp="1"/>
          </p:cNvSpPr>
          <p:nvPr>
            <p:ph type="sldNum" sz="quarter" idx="12"/>
          </p:nvPr>
        </p:nvSpPr>
        <p:spPr/>
        <p:txBody>
          <a:bodyPr/>
          <a:lstStyle/>
          <a:p>
            <a:fld id="{DAD3055B-EA39-4900-BC12-E33B5F145C33}" type="slidenum">
              <a:rPr lang="en-US" smtClean="0"/>
              <a:t>‹#›</a:t>
            </a:fld>
            <a:endParaRPr lang="en-US"/>
          </a:p>
        </p:txBody>
      </p:sp>
    </p:spTree>
    <p:extLst>
      <p:ext uri="{BB962C8B-B14F-4D97-AF65-F5344CB8AC3E}">
        <p14:creationId xmlns:p14="http://schemas.microsoft.com/office/powerpoint/2010/main" val="1132504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6A0D0-B1E1-C401-4915-CE0C337EB81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184DAE-264B-BF44-EF24-7C9B3BA25F1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FD287E-96FE-6CFD-293B-2CE6DC989918}"/>
              </a:ext>
            </a:extLst>
          </p:cNvPr>
          <p:cNvSpPr>
            <a:spLocks noGrp="1"/>
          </p:cNvSpPr>
          <p:nvPr>
            <p:ph type="dt" sz="half" idx="10"/>
          </p:nvPr>
        </p:nvSpPr>
        <p:spPr/>
        <p:txBody>
          <a:bodyPr/>
          <a:lstStyle/>
          <a:p>
            <a:fld id="{A373C20D-0F1B-41F6-8E10-492060BCECB3}" type="datetimeFigureOut">
              <a:rPr lang="en-US" smtClean="0"/>
              <a:t>8/21/2023</a:t>
            </a:fld>
            <a:endParaRPr lang="en-US"/>
          </a:p>
        </p:txBody>
      </p:sp>
      <p:sp>
        <p:nvSpPr>
          <p:cNvPr id="5" name="Footer Placeholder 4">
            <a:extLst>
              <a:ext uri="{FF2B5EF4-FFF2-40B4-BE49-F238E27FC236}">
                <a16:creationId xmlns:a16="http://schemas.microsoft.com/office/drawing/2014/main" id="{ABB3FB81-CF4D-F83F-BCB3-BD0666E6EA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E7692A-D48F-4509-6922-AD148D6D0C56}"/>
              </a:ext>
            </a:extLst>
          </p:cNvPr>
          <p:cNvSpPr>
            <a:spLocks noGrp="1"/>
          </p:cNvSpPr>
          <p:nvPr>
            <p:ph type="sldNum" sz="quarter" idx="12"/>
          </p:nvPr>
        </p:nvSpPr>
        <p:spPr/>
        <p:txBody>
          <a:bodyPr/>
          <a:lstStyle/>
          <a:p>
            <a:fld id="{DAD3055B-EA39-4900-BC12-E33B5F145C33}" type="slidenum">
              <a:rPr lang="en-US" smtClean="0"/>
              <a:t>‹#›</a:t>
            </a:fld>
            <a:endParaRPr lang="en-US"/>
          </a:p>
        </p:txBody>
      </p:sp>
    </p:spTree>
    <p:extLst>
      <p:ext uri="{BB962C8B-B14F-4D97-AF65-F5344CB8AC3E}">
        <p14:creationId xmlns:p14="http://schemas.microsoft.com/office/powerpoint/2010/main" val="33727191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47753E-BA0A-A005-5DA5-91CA74A52C2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C03AC63-7205-A220-E544-90FF3892221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068C37-AB13-9EB4-D1DE-B191AE25CAB1}"/>
              </a:ext>
            </a:extLst>
          </p:cNvPr>
          <p:cNvSpPr>
            <a:spLocks noGrp="1"/>
          </p:cNvSpPr>
          <p:nvPr>
            <p:ph type="dt" sz="half" idx="10"/>
          </p:nvPr>
        </p:nvSpPr>
        <p:spPr/>
        <p:txBody>
          <a:bodyPr/>
          <a:lstStyle/>
          <a:p>
            <a:fld id="{A373C20D-0F1B-41F6-8E10-492060BCECB3}" type="datetimeFigureOut">
              <a:rPr lang="en-US" smtClean="0"/>
              <a:t>8/21/2023</a:t>
            </a:fld>
            <a:endParaRPr lang="en-US"/>
          </a:p>
        </p:txBody>
      </p:sp>
      <p:sp>
        <p:nvSpPr>
          <p:cNvPr id="5" name="Footer Placeholder 4">
            <a:extLst>
              <a:ext uri="{FF2B5EF4-FFF2-40B4-BE49-F238E27FC236}">
                <a16:creationId xmlns:a16="http://schemas.microsoft.com/office/drawing/2014/main" id="{3C34E555-D571-620E-CA11-F7A70C0DBE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08E957-2AA8-C0F2-DB2C-82B9DBB865E2}"/>
              </a:ext>
            </a:extLst>
          </p:cNvPr>
          <p:cNvSpPr>
            <a:spLocks noGrp="1"/>
          </p:cNvSpPr>
          <p:nvPr>
            <p:ph type="sldNum" sz="quarter" idx="12"/>
          </p:nvPr>
        </p:nvSpPr>
        <p:spPr/>
        <p:txBody>
          <a:bodyPr/>
          <a:lstStyle/>
          <a:p>
            <a:fld id="{DAD3055B-EA39-4900-BC12-E33B5F145C33}" type="slidenum">
              <a:rPr lang="en-US" smtClean="0"/>
              <a:t>‹#›</a:t>
            </a:fld>
            <a:endParaRPr lang="en-US"/>
          </a:p>
        </p:txBody>
      </p:sp>
    </p:spTree>
    <p:extLst>
      <p:ext uri="{BB962C8B-B14F-4D97-AF65-F5344CB8AC3E}">
        <p14:creationId xmlns:p14="http://schemas.microsoft.com/office/powerpoint/2010/main" val="38927644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352800" y="228600"/>
            <a:ext cx="6705600" cy="533400"/>
          </a:xfrm>
        </p:spPr>
        <p:txBody>
          <a:bodyPr/>
          <a:lstStyle>
            <a:lvl1pPr>
              <a:defRPr sz="2000">
                <a:solidFill>
                  <a:schemeClr val="tx1"/>
                </a:solidFill>
              </a:defRPr>
            </a:lvl1pPr>
          </a:lstStyle>
          <a:p>
            <a:r>
              <a:rPr lang="en-US"/>
              <a:t>Click to edit Master title style</a:t>
            </a:r>
          </a:p>
        </p:txBody>
      </p:sp>
      <p:sp>
        <p:nvSpPr>
          <p:cNvPr id="3075" name="Rectangle 3"/>
          <p:cNvSpPr>
            <a:spLocks noGrp="1" noChangeArrowheads="1"/>
          </p:cNvSpPr>
          <p:nvPr>
            <p:ph type="subTitle" idx="1"/>
          </p:nvPr>
        </p:nvSpPr>
        <p:spPr>
          <a:xfrm>
            <a:off x="3352800" y="990600"/>
            <a:ext cx="5892800" cy="457200"/>
          </a:xfrm>
        </p:spPr>
        <p:txBody>
          <a:bodyPr/>
          <a:lstStyle>
            <a:lvl1pPr marL="0" indent="0">
              <a:buFontTx/>
              <a:buNone/>
              <a:defRPr sz="1600"/>
            </a:lvl1pPr>
          </a:lstStyle>
          <a:p>
            <a:r>
              <a:rPr lang="en-US"/>
              <a:t>Click to edit Master subtitle style</a:t>
            </a:r>
          </a:p>
        </p:txBody>
      </p:sp>
    </p:spTree>
    <p:extLst>
      <p:ext uri="{BB962C8B-B14F-4D97-AF65-F5344CB8AC3E}">
        <p14:creationId xmlns:p14="http://schemas.microsoft.com/office/powerpoint/2010/main" val="4197916179"/>
      </p:ext>
    </p:extLst>
  </p:cSld>
  <p:clrMapOvr>
    <a:masterClrMapping/>
  </p:clrMapOvr>
  <p:transition spd="med">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28B867B-D468-475D-84E1-2DD6F870B9BE}"/>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id="{6F7DB24A-629C-4DE5-8AE6-9CFA23DD24F4}"/>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id="{1BCE04CB-C706-4AE9-A723-7A0E7E51B55F}"/>
              </a:ext>
            </a:extLst>
          </p:cNvPr>
          <p:cNvSpPr>
            <a:spLocks noGrp="1" noChangeArrowheads="1"/>
          </p:cNvSpPr>
          <p:nvPr>
            <p:ph type="sldNum" sz="quarter" idx="12"/>
          </p:nvPr>
        </p:nvSpPr>
        <p:spPr>
          <a:ln/>
        </p:spPr>
        <p:txBody>
          <a:bodyPr/>
          <a:lstStyle>
            <a:lvl1pPr>
              <a:defRPr/>
            </a:lvl1pPr>
          </a:lstStyle>
          <a:p>
            <a:fld id="{BA4834FA-BB68-4232-95FB-09AB637A4AE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02789780"/>
      </p:ext>
    </p:extLst>
  </p:cSld>
  <p:clrMapOvr>
    <a:masterClrMapping/>
  </p:clrMapOvr>
  <p:transition spd="med">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BAA898F-BC68-4AC1-B88F-EF2DBDD8373A}"/>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id="{99DE7C6B-1C55-42A5-A639-2522510B5865}"/>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id="{97BF1E8F-3A82-4C22-AB8E-182B72BD42C2}"/>
              </a:ext>
            </a:extLst>
          </p:cNvPr>
          <p:cNvSpPr>
            <a:spLocks noGrp="1" noChangeArrowheads="1"/>
          </p:cNvSpPr>
          <p:nvPr>
            <p:ph type="sldNum" sz="quarter" idx="12"/>
          </p:nvPr>
        </p:nvSpPr>
        <p:spPr>
          <a:ln/>
        </p:spPr>
        <p:txBody>
          <a:bodyPr/>
          <a:lstStyle>
            <a:lvl1pPr>
              <a:defRPr/>
            </a:lvl1pPr>
          </a:lstStyle>
          <a:p>
            <a:fld id="{1B4F0341-C0D5-4723-8DB5-CF62EE2EAAD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80028658"/>
      </p:ext>
    </p:extLst>
  </p:cSld>
  <p:clrMapOvr>
    <a:masterClrMapping/>
  </p:clrMapOvr>
  <p:transition spd="med">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17600" y="1828801"/>
            <a:ext cx="3556000" cy="4297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76800" y="1828801"/>
            <a:ext cx="3556000" cy="4297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110012A-C8AF-43AA-9C3E-27263E1CB8BC}"/>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16:creationId xmlns:a16="http://schemas.microsoft.com/office/drawing/2014/main" id="{9FBF89B2-178F-4D14-A386-1C8CACC98D9C}"/>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16:creationId xmlns:a16="http://schemas.microsoft.com/office/drawing/2014/main" id="{A376722D-9D65-44B2-ABB0-F2A63A5F6EF6}"/>
              </a:ext>
            </a:extLst>
          </p:cNvPr>
          <p:cNvSpPr>
            <a:spLocks noGrp="1" noChangeArrowheads="1"/>
          </p:cNvSpPr>
          <p:nvPr>
            <p:ph type="sldNum" sz="quarter" idx="12"/>
          </p:nvPr>
        </p:nvSpPr>
        <p:spPr>
          <a:ln/>
        </p:spPr>
        <p:txBody>
          <a:bodyPr/>
          <a:lstStyle>
            <a:lvl1pPr>
              <a:defRPr/>
            </a:lvl1pPr>
          </a:lstStyle>
          <a:p>
            <a:fld id="{6317FAE2-C701-463A-9F1D-6E453C02FD1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93792198"/>
      </p:ext>
    </p:extLst>
  </p:cSld>
  <p:clrMapOvr>
    <a:masterClrMapping/>
  </p:clrMapOvr>
  <p:transition spd="med">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9F259E1-CCF1-496A-972D-C96A787D9C33}"/>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a:extLst>
              <a:ext uri="{FF2B5EF4-FFF2-40B4-BE49-F238E27FC236}">
                <a16:creationId xmlns:a16="http://schemas.microsoft.com/office/drawing/2014/main" id="{D967C7AF-42D5-4A45-8229-A7FC9844093B}"/>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a:extLst>
              <a:ext uri="{FF2B5EF4-FFF2-40B4-BE49-F238E27FC236}">
                <a16:creationId xmlns:a16="http://schemas.microsoft.com/office/drawing/2014/main" id="{DBC43F9E-3550-472B-B875-3E956A4CC708}"/>
              </a:ext>
            </a:extLst>
          </p:cNvPr>
          <p:cNvSpPr>
            <a:spLocks noGrp="1" noChangeArrowheads="1"/>
          </p:cNvSpPr>
          <p:nvPr>
            <p:ph type="sldNum" sz="quarter" idx="12"/>
          </p:nvPr>
        </p:nvSpPr>
        <p:spPr>
          <a:ln/>
        </p:spPr>
        <p:txBody>
          <a:bodyPr/>
          <a:lstStyle>
            <a:lvl1pPr>
              <a:defRPr/>
            </a:lvl1pPr>
          </a:lstStyle>
          <a:p>
            <a:fld id="{6701D3DC-6FF7-49B4-AD8F-B1CA5A9BB12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27117783"/>
      </p:ext>
    </p:extLst>
  </p:cSld>
  <p:clrMapOvr>
    <a:masterClrMapping/>
  </p:clrMapOvr>
  <p:transition spd="med">
    <p:pull/>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15E38DD-834D-4E0D-A5C3-E7D322DF9375}"/>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a:extLst>
              <a:ext uri="{FF2B5EF4-FFF2-40B4-BE49-F238E27FC236}">
                <a16:creationId xmlns:a16="http://schemas.microsoft.com/office/drawing/2014/main" id="{E9868709-76E3-458F-A3B1-3AF931B80A39}"/>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a:extLst>
              <a:ext uri="{FF2B5EF4-FFF2-40B4-BE49-F238E27FC236}">
                <a16:creationId xmlns:a16="http://schemas.microsoft.com/office/drawing/2014/main" id="{69666FCD-E9BB-47B9-AFC1-52DE8CD5B2CD}"/>
              </a:ext>
            </a:extLst>
          </p:cNvPr>
          <p:cNvSpPr>
            <a:spLocks noGrp="1" noChangeArrowheads="1"/>
          </p:cNvSpPr>
          <p:nvPr>
            <p:ph type="sldNum" sz="quarter" idx="12"/>
          </p:nvPr>
        </p:nvSpPr>
        <p:spPr>
          <a:ln/>
        </p:spPr>
        <p:txBody>
          <a:bodyPr/>
          <a:lstStyle>
            <a:lvl1pPr>
              <a:defRPr/>
            </a:lvl1pPr>
          </a:lstStyle>
          <a:p>
            <a:fld id="{CBC99BEC-EFFB-4C83-BE58-21CE8308BA8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3314820"/>
      </p:ext>
    </p:extLst>
  </p:cSld>
  <p:clrMapOvr>
    <a:masterClrMapping/>
  </p:clrMapOvr>
  <p:transition spd="med">
    <p:pull/>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40F2870-63E8-4132-BFA3-23FFEC2B971F}"/>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a:extLst>
              <a:ext uri="{FF2B5EF4-FFF2-40B4-BE49-F238E27FC236}">
                <a16:creationId xmlns:a16="http://schemas.microsoft.com/office/drawing/2014/main" id="{BE899500-7FA4-4A31-81FD-C805AA79B0B3}"/>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a:extLst>
              <a:ext uri="{FF2B5EF4-FFF2-40B4-BE49-F238E27FC236}">
                <a16:creationId xmlns:a16="http://schemas.microsoft.com/office/drawing/2014/main" id="{F816DD71-5E52-476D-8DFB-F8B17FD7753A}"/>
              </a:ext>
            </a:extLst>
          </p:cNvPr>
          <p:cNvSpPr>
            <a:spLocks noGrp="1" noChangeArrowheads="1"/>
          </p:cNvSpPr>
          <p:nvPr>
            <p:ph type="sldNum" sz="quarter" idx="12"/>
          </p:nvPr>
        </p:nvSpPr>
        <p:spPr>
          <a:ln/>
        </p:spPr>
        <p:txBody>
          <a:bodyPr/>
          <a:lstStyle>
            <a:lvl1pPr>
              <a:defRPr/>
            </a:lvl1pPr>
          </a:lstStyle>
          <a:p>
            <a:fld id="{E288BC2A-08E9-481B-A623-2DB0EEB8994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80620210"/>
      </p:ext>
    </p:extLst>
  </p:cSld>
  <p:clrMapOvr>
    <a:masterClrMapping/>
  </p:clrMapOvr>
  <p:transition spd="med">
    <p:pull/>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8C690D9-F48E-4B75-976B-DF59B80D54D2}"/>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16:creationId xmlns:a16="http://schemas.microsoft.com/office/drawing/2014/main" id="{B67F7FCC-3B63-4455-8F7C-60CC7FE2ECCF}"/>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16:creationId xmlns:a16="http://schemas.microsoft.com/office/drawing/2014/main" id="{07D601D6-D84E-4BA3-83FE-66B42FEBBF05}"/>
              </a:ext>
            </a:extLst>
          </p:cNvPr>
          <p:cNvSpPr>
            <a:spLocks noGrp="1" noChangeArrowheads="1"/>
          </p:cNvSpPr>
          <p:nvPr>
            <p:ph type="sldNum" sz="quarter" idx="12"/>
          </p:nvPr>
        </p:nvSpPr>
        <p:spPr>
          <a:ln/>
        </p:spPr>
        <p:txBody>
          <a:bodyPr/>
          <a:lstStyle>
            <a:lvl1pPr>
              <a:defRPr/>
            </a:lvl1pPr>
          </a:lstStyle>
          <a:p>
            <a:fld id="{D9965CFA-58DF-4AA2-9305-4F44A8F3523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75031089"/>
      </p:ext>
    </p:extLst>
  </p:cSld>
  <p:clrMapOvr>
    <a:masterClrMapping/>
  </p:clrMapOvr>
  <p:transition spd="med">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1E8EA-0DFF-DF71-609C-430DF0D8AA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3F6B85-EE94-D0A6-BFA7-5BDE946F299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1199A7-45A1-6C9C-D59E-198C2C3A92E8}"/>
              </a:ext>
            </a:extLst>
          </p:cNvPr>
          <p:cNvSpPr>
            <a:spLocks noGrp="1"/>
          </p:cNvSpPr>
          <p:nvPr>
            <p:ph type="dt" sz="half" idx="10"/>
          </p:nvPr>
        </p:nvSpPr>
        <p:spPr/>
        <p:txBody>
          <a:bodyPr/>
          <a:lstStyle/>
          <a:p>
            <a:fld id="{A373C20D-0F1B-41F6-8E10-492060BCECB3}" type="datetimeFigureOut">
              <a:rPr lang="en-US" smtClean="0"/>
              <a:t>8/21/2023</a:t>
            </a:fld>
            <a:endParaRPr lang="en-US"/>
          </a:p>
        </p:txBody>
      </p:sp>
      <p:sp>
        <p:nvSpPr>
          <p:cNvPr id="5" name="Footer Placeholder 4">
            <a:extLst>
              <a:ext uri="{FF2B5EF4-FFF2-40B4-BE49-F238E27FC236}">
                <a16:creationId xmlns:a16="http://schemas.microsoft.com/office/drawing/2014/main" id="{2792B87F-EABF-1DD3-B411-EF8D2730BA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79EB49-9475-E596-9214-C7F53E70F7C5}"/>
              </a:ext>
            </a:extLst>
          </p:cNvPr>
          <p:cNvSpPr>
            <a:spLocks noGrp="1"/>
          </p:cNvSpPr>
          <p:nvPr>
            <p:ph type="sldNum" sz="quarter" idx="12"/>
          </p:nvPr>
        </p:nvSpPr>
        <p:spPr/>
        <p:txBody>
          <a:bodyPr/>
          <a:lstStyle/>
          <a:p>
            <a:fld id="{DAD3055B-EA39-4900-BC12-E33B5F145C33}" type="slidenum">
              <a:rPr lang="en-US" smtClean="0"/>
              <a:t>‹#›</a:t>
            </a:fld>
            <a:endParaRPr lang="en-US"/>
          </a:p>
        </p:txBody>
      </p:sp>
    </p:spTree>
    <p:extLst>
      <p:ext uri="{BB962C8B-B14F-4D97-AF65-F5344CB8AC3E}">
        <p14:creationId xmlns:p14="http://schemas.microsoft.com/office/powerpoint/2010/main" val="15526569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D1C7A40-8385-4C10-A358-6468D08723A1}"/>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16:creationId xmlns:a16="http://schemas.microsoft.com/office/drawing/2014/main" id="{F182D4AA-CDE8-4883-A630-AE7F81A2D2E2}"/>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16:creationId xmlns:a16="http://schemas.microsoft.com/office/drawing/2014/main" id="{235A293F-C20C-4888-B2DE-CC636C77E376}"/>
              </a:ext>
            </a:extLst>
          </p:cNvPr>
          <p:cNvSpPr>
            <a:spLocks noGrp="1" noChangeArrowheads="1"/>
          </p:cNvSpPr>
          <p:nvPr>
            <p:ph type="sldNum" sz="quarter" idx="12"/>
          </p:nvPr>
        </p:nvSpPr>
        <p:spPr>
          <a:ln/>
        </p:spPr>
        <p:txBody>
          <a:bodyPr/>
          <a:lstStyle>
            <a:lvl1pPr>
              <a:defRPr/>
            </a:lvl1pPr>
          </a:lstStyle>
          <a:p>
            <a:fld id="{0CAC8303-0DC7-4509-9F16-D9C2F9B9532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2377788"/>
      </p:ext>
    </p:extLst>
  </p:cSld>
  <p:clrMapOvr>
    <a:masterClrMapping/>
  </p:clrMapOvr>
  <p:transition spd="med">
    <p:pull/>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1D9542A-4EE5-4558-9BE7-45F481F74C40}"/>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id="{FFD77B75-160E-470E-BE5B-7228C2CEF261}"/>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id="{22B608B6-1576-43E3-8E3C-DA3950B9A5FD}"/>
              </a:ext>
            </a:extLst>
          </p:cNvPr>
          <p:cNvSpPr>
            <a:spLocks noGrp="1" noChangeArrowheads="1"/>
          </p:cNvSpPr>
          <p:nvPr>
            <p:ph type="sldNum" sz="quarter" idx="12"/>
          </p:nvPr>
        </p:nvSpPr>
        <p:spPr>
          <a:ln/>
        </p:spPr>
        <p:txBody>
          <a:bodyPr/>
          <a:lstStyle>
            <a:lvl1pPr>
              <a:defRPr/>
            </a:lvl1pPr>
          </a:lstStyle>
          <a:p>
            <a:fld id="{AA7CFCA1-C1A3-4C6B-8CB0-EC68120DD5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68377702"/>
      </p:ext>
    </p:extLst>
  </p:cSld>
  <p:clrMapOvr>
    <a:masterClrMapping/>
  </p:clrMapOvr>
  <p:transition spd="med">
    <p:pull/>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04000" y="990601"/>
            <a:ext cx="1828800" cy="5135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17600" y="990601"/>
            <a:ext cx="5283200" cy="51355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9E8B417-EFCA-4703-80C0-52ED5AD1857F}"/>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id="{B05FFBAE-5DDC-4905-9EF3-B0448F04E3F1}"/>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id="{E3E9DF35-3ED6-4B5A-A7FE-544DC3D0655F}"/>
              </a:ext>
            </a:extLst>
          </p:cNvPr>
          <p:cNvSpPr>
            <a:spLocks noGrp="1" noChangeArrowheads="1"/>
          </p:cNvSpPr>
          <p:nvPr>
            <p:ph type="sldNum" sz="quarter" idx="12"/>
          </p:nvPr>
        </p:nvSpPr>
        <p:spPr>
          <a:ln/>
        </p:spPr>
        <p:txBody>
          <a:bodyPr/>
          <a:lstStyle>
            <a:lvl1pPr>
              <a:defRPr/>
            </a:lvl1pPr>
          </a:lstStyle>
          <a:p>
            <a:fld id="{4CF70A6F-ED14-4D4D-9DEC-F15DC6FFEF8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45172745"/>
      </p:ext>
    </p:extLst>
  </p:cSld>
  <p:clrMapOvr>
    <a:masterClrMapping/>
  </p:clrMapOvr>
  <p:transition spd="med">
    <p:pull/>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B955D54-4861-4027-BF88-AD3053DBFFF4}" type="datetimeFigureOut">
              <a:rPr lang="en-US" smtClean="0"/>
              <a:pPr/>
              <a:t>8/21/2023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4ADBB79-64BC-426D-86CA-4F6CF119F4F2}" type="slidenum">
              <a:rPr lang="en-US" smtClean="0"/>
              <a:pPr/>
              <a:t>‹#›</a:t>
            </a:fld>
            <a:endParaRPr lang="en-US" dirty="0"/>
          </a:p>
        </p:txBody>
      </p:sp>
    </p:spTree>
    <p:extLst>
      <p:ext uri="{BB962C8B-B14F-4D97-AF65-F5344CB8AC3E}">
        <p14:creationId xmlns:p14="http://schemas.microsoft.com/office/powerpoint/2010/main" val="1100853389"/>
      </p:ext>
    </p:extLst>
  </p:cSld>
  <p:clrMapOvr>
    <a:masterClrMapping/>
  </p:clrMapOvr>
  <p:transition spd="med">
    <p:pull/>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955D54-4861-4027-BF88-AD3053DBFFF4}" type="datetimeFigureOut">
              <a:rPr lang="en-US" smtClean="0"/>
              <a:pPr/>
              <a:t>8/21/2023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4ADBB79-64BC-426D-86CA-4F6CF119F4F2}" type="slidenum">
              <a:rPr lang="en-US" smtClean="0"/>
              <a:pPr/>
              <a:t>‹#›</a:t>
            </a:fld>
            <a:endParaRPr lang="en-US" dirty="0"/>
          </a:p>
        </p:txBody>
      </p:sp>
    </p:spTree>
    <p:extLst>
      <p:ext uri="{BB962C8B-B14F-4D97-AF65-F5344CB8AC3E}">
        <p14:creationId xmlns:p14="http://schemas.microsoft.com/office/powerpoint/2010/main" val="3111360553"/>
      </p:ext>
    </p:extLst>
  </p:cSld>
  <p:clrMapOvr>
    <a:masterClrMapping/>
  </p:clrMapOvr>
  <p:transition spd="med">
    <p:pull/>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B955D54-4861-4027-BF88-AD3053DBFFF4}" type="datetimeFigureOut">
              <a:rPr lang="en-US" smtClean="0"/>
              <a:pPr/>
              <a:t>8/21/2023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4ADBB79-64BC-426D-86CA-4F6CF119F4F2}" type="slidenum">
              <a:rPr lang="en-US" smtClean="0"/>
              <a:pPr/>
              <a:t>‹#›</a:t>
            </a:fld>
            <a:endParaRPr lang="en-US" dirty="0"/>
          </a:p>
        </p:txBody>
      </p:sp>
    </p:spTree>
    <p:extLst>
      <p:ext uri="{BB962C8B-B14F-4D97-AF65-F5344CB8AC3E}">
        <p14:creationId xmlns:p14="http://schemas.microsoft.com/office/powerpoint/2010/main" val="1477118316"/>
      </p:ext>
    </p:extLst>
  </p:cSld>
  <p:clrMapOvr>
    <a:masterClrMapping/>
  </p:clrMapOvr>
  <p:transition spd="med">
    <p:pull/>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B955D54-4861-4027-BF88-AD3053DBFFF4}" type="datetimeFigureOut">
              <a:rPr lang="en-US" smtClean="0"/>
              <a:pPr/>
              <a:t>8/21/2023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4ADBB79-64BC-426D-86CA-4F6CF119F4F2}" type="slidenum">
              <a:rPr lang="en-US" smtClean="0"/>
              <a:pPr/>
              <a:t>‹#›</a:t>
            </a:fld>
            <a:endParaRPr lang="en-US" dirty="0"/>
          </a:p>
        </p:txBody>
      </p:sp>
    </p:spTree>
    <p:extLst>
      <p:ext uri="{BB962C8B-B14F-4D97-AF65-F5344CB8AC3E}">
        <p14:creationId xmlns:p14="http://schemas.microsoft.com/office/powerpoint/2010/main" val="993271524"/>
      </p:ext>
    </p:extLst>
  </p:cSld>
  <p:clrMapOvr>
    <a:masterClrMapping/>
  </p:clrMapOvr>
  <p:transition spd="med">
    <p:pull/>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B955D54-4861-4027-BF88-AD3053DBFFF4}" type="datetimeFigureOut">
              <a:rPr lang="en-US" smtClean="0"/>
              <a:pPr/>
              <a:t>8/21/2023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4ADBB79-64BC-426D-86CA-4F6CF119F4F2}" type="slidenum">
              <a:rPr lang="en-US" smtClean="0"/>
              <a:pPr/>
              <a:t>‹#›</a:t>
            </a:fld>
            <a:endParaRPr lang="en-US" dirty="0"/>
          </a:p>
        </p:txBody>
      </p:sp>
    </p:spTree>
    <p:extLst>
      <p:ext uri="{BB962C8B-B14F-4D97-AF65-F5344CB8AC3E}">
        <p14:creationId xmlns:p14="http://schemas.microsoft.com/office/powerpoint/2010/main" val="3152243102"/>
      </p:ext>
    </p:extLst>
  </p:cSld>
  <p:clrMapOvr>
    <a:masterClrMapping/>
  </p:clrMapOvr>
  <p:transition spd="med">
    <p:pull/>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B955D54-4861-4027-BF88-AD3053DBFFF4}" type="datetimeFigureOut">
              <a:rPr lang="en-US" smtClean="0"/>
              <a:pPr/>
              <a:t>8/21/2023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4ADBB79-64BC-426D-86CA-4F6CF119F4F2}" type="slidenum">
              <a:rPr lang="en-US" smtClean="0"/>
              <a:pPr/>
              <a:t>‹#›</a:t>
            </a:fld>
            <a:endParaRPr lang="en-US" dirty="0"/>
          </a:p>
        </p:txBody>
      </p:sp>
    </p:spTree>
    <p:extLst>
      <p:ext uri="{BB962C8B-B14F-4D97-AF65-F5344CB8AC3E}">
        <p14:creationId xmlns:p14="http://schemas.microsoft.com/office/powerpoint/2010/main" val="1966361651"/>
      </p:ext>
    </p:extLst>
  </p:cSld>
  <p:clrMapOvr>
    <a:masterClrMapping/>
  </p:clrMapOvr>
  <p:transition spd="med">
    <p:pull/>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955D54-4861-4027-BF88-AD3053DBFFF4}" type="datetimeFigureOut">
              <a:rPr lang="en-US" smtClean="0"/>
              <a:pPr/>
              <a:t>8/21/2023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4ADBB79-64BC-426D-86CA-4F6CF119F4F2}" type="slidenum">
              <a:rPr lang="en-US" smtClean="0"/>
              <a:pPr/>
              <a:t>‹#›</a:t>
            </a:fld>
            <a:endParaRPr lang="en-US" dirty="0"/>
          </a:p>
        </p:txBody>
      </p:sp>
    </p:spTree>
    <p:extLst>
      <p:ext uri="{BB962C8B-B14F-4D97-AF65-F5344CB8AC3E}">
        <p14:creationId xmlns:p14="http://schemas.microsoft.com/office/powerpoint/2010/main" val="217071818"/>
      </p:ext>
    </p:extLst>
  </p:cSld>
  <p:clrMapOvr>
    <a:masterClrMapping/>
  </p:clrMapOvr>
  <p:transition spd="med">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B1815-C5C5-153F-7918-4908B62C3D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482469C-C61A-4EFF-0221-D8453BAAFC9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F855423-912B-CB71-A8D4-78638792E113}"/>
              </a:ext>
            </a:extLst>
          </p:cNvPr>
          <p:cNvSpPr>
            <a:spLocks noGrp="1"/>
          </p:cNvSpPr>
          <p:nvPr>
            <p:ph type="dt" sz="half" idx="10"/>
          </p:nvPr>
        </p:nvSpPr>
        <p:spPr/>
        <p:txBody>
          <a:bodyPr/>
          <a:lstStyle/>
          <a:p>
            <a:fld id="{A373C20D-0F1B-41F6-8E10-492060BCECB3}" type="datetimeFigureOut">
              <a:rPr lang="en-US" smtClean="0"/>
              <a:t>8/21/2023</a:t>
            </a:fld>
            <a:endParaRPr lang="en-US"/>
          </a:p>
        </p:txBody>
      </p:sp>
      <p:sp>
        <p:nvSpPr>
          <p:cNvPr id="5" name="Footer Placeholder 4">
            <a:extLst>
              <a:ext uri="{FF2B5EF4-FFF2-40B4-BE49-F238E27FC236}">
                <a16:creationId xmlns:a16="http://schemas.microsoft.com/office/drawing/2014/main" id="{7B2ADCDD-2A50-86E1-86BA-B4839A68DB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C2B95C-85E1-268A-62C5-6807B738C6DD}"/>
              </a:ext>
            </a:extLst>
          </p:cNvPr>
          <p:cNvSpPr>
            <a:spLocks noGrp="1"/>
          </p:cNvSpPr>
          <p:nvPr>
            <p:ph type="sldNum" sz="quarter" idx="12"/>
          </p:nvPr>
        </p:nvSpPr>
        <p:spPr/>
        <p:txBody>
          <a:bodyPr/>
          <a:lstStyle/>
          <a:p>
            <a:fld id="{DAD3055B-EA39-4900-BC12-E33B5F145C33}" type="slidenum">
              <a:rPr lang="en-US" smtClean="0"/>
              <a:t>‹#›</a:t>
            </a:fld>
            <a:endParaRPr lang="en-US"/>
          </a:p>
        </p:txBody>
      </p:sp>
    </p:spTree>
    <p:extLst>
      <p:ext uri="{BB962C8B-B14F-4D97-AF65-F5344CB8AC3E}">
        <p14:creationId xmlns:p14="http://schemas.microsoft.com/office/powerpoint/2010/main" val="36005928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B955D54-4861-4027-BF88-AD3053DBFFF4}" type="datetimeFigureOut">
              <a:rPr lang="en-US" smtClean="0"/>
              <a:pPr/>
              <a:t>8/21/2023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4ADBB79-64BC-426D-86CA-4F6CF119F4F2}" type="slidenum">
              <a:rPr lang="en-US" smtClean="0"/>
              <a:pPr/>
              <a:t>‹#›</a:t>
            </a:fld>
            <a:endParaRPr lang="en-US" dirty="0"/>
          </a:p>
        </p:txBody>
      </p:sp>
    </p:spTree>
    <p:extLst>
      <p:ext uri="{BB962C8B-B14F-4D97-AF65-F5344CB8AC3E}">
        <p14:creationId xmlns:p14="http://schemas.microsoft.com/office/powerpoint/2010/main" val="265804285"/>
      </p:ext>
    </p:extLst>
  </p:cSld>
  <p:clrMapOvr>
    <a:masterClrMapping/>
  </p:clrMapOvr>
  <p:transition spd="med">
    <p:pull/>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B955D54-4861-4027-BF88-AD3053DBFFF4}" type="datetimeFigureOut">
              <a:rPr lang="en-US" smtClean="0"/>
              <a:pPr/>
              <a:t>8/21/2023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4ADBB79-64BC-426D-86CA-4F6CF119F4F2}" type="slidenum">
              <a:rPr lang="en-US" smtClean="0"/>
              <a:pPr/>
              <a:t>‹#›</a:t>
            </a:fld>
            <a:endParaRPr lang="en-US" dirty="0"/>
          </a:p>
        </p:txBody>
      </p:sp>
    </p:spTree>
    <p:extLst>
      <p:ext uri="{BB962C8B-B14F-4D97-AF65-F5344CB8AC3E}">
        <p14:creationId xmlns:p14="http://schemas.microsoft.com/office/powerpoint/2010/main" val="2778004545"/>
      </p:ext>
    </p:extLst>
  </p:cSld>
  <p:clrMapOvr>
    <a:masterClrMapping/>
  </p:clrMapOvr>
  <p:transition spd="med">
    <p:pull/>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955D54-4861-4027-BF88-AD3053DBFFF4}" type="datetimeFigureOut">
              <a:rPr lang="en-US" smtClean="0"/>
              <a:pPr/>
              <a:t>8/21/2023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4ADBB79-64BC-426D-86CA-4F6CF119F4F2}" type="slidenum">
              <a:rPr lang="en-US" smtClean="0"/>
              <a:pPr/>
              <a:t>‹#›</a:t>
            </a:fld>
            <a:endParaRPr lang="en-US" dirty="0"/>
          </a:p>
        </p:txBody>
      </p:sp>
    </p:spTree>
    <p:extLst>
      <p:ext uri="{BB962C8B-B14F-4D97-AF65-F5344CB8AC3E}">
        <p14:creationId xmlns:p14="http://schemas.microsoft.com/office/powerpoint/2010/main" val="3919878906"/>
      </p:ext>
    </p:extLst>
  </p:cSld>
  <p:clrMapOvr>
    <a:masterClrMapping/>
  </p:clrMapOvr>
  <p:transition spd="med">
    <p:pull/>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955D54-4861-4027-BF88-AD3053DBFFF4}" type="datetimeFigureOut">
              <a:rPr lang="en-US" smtClean="0"/>
              <a:pPr/>
              <a:t>8/21/2023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4ADBB79-64BC-426D-86CA-4F6CF119F4F2}" type="slidenum">
              <a:rPr lang="en-US" smtClean="0"/>
              <a:pPr/>
              <a:t>‹#›</a:t>
            </a:fld>
            <a:endParaRPr lang="en-US" dirty="0"/>
          </a:p>
        </p:txBody>
      </p:sp>
    </p:spTree>
    <p:extLst>
      <p:ext uri="{BB962C8B-B14F-4D97-AF65-F5344CB8AC3E}">
        <p14:creationId xmlns:p14="http://schemas.microsoft.com/office/powerpoint/2010/main" val="3631090577"/>
      </p:ext>
    </p:extLst>
  </p:cSld>
  <p:clrMapOvr>
    <a:masterClrMapping/>
  </p:clrMapOvr>
  <p:transition spd="med">
    <p:pull/>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0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558590A-9D7E-4E6C-95FF-D7F06C035544}" type="datetimeFigureOut">
              <a:rPr lang="en-US" smtClean="0"/>
              <a:pPr/>
              <a:t>8/21/2023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A6607B-AFF0-4AE3-A106-86C7670E0507}" type="slidenum">
              <a:rPr lang="en-US" smtClean="0"/>
              <a:pPr/>
              <a:t>‹#›</a:t>
            </a:fld>
            <a:endParaRPr lang="en-US"/>
          </a:p>
        </p:txBody>
      </p:sp>
    </p:spTree>
    <p:extLst>
      <p:ext uri="{BB962C8B-B14F-4D97-AF65-F5344CB8AC3E}">
        <p14:creationId xmlns:p14="http://schemas.microsoft.com/office/powerpoint/2010/main" val="2459660986"/>
      </p:ext>
    </p:extLst>
  </p:cSld>
  <p:clrMapOvr>
    <a:masterClrMapping/>
  </p:clrMapOvr>
  <p:transition spd="med">
    <p:pull/>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58590A-9D7E-4E6C-95FF-D7F06C035544}" type="datetimeFigureOut">
              <a:rPr lang="en-US" smtClean="0"/>
              <a:pPr/>
              <a:t>8/21/2023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A6607B-AFF0-4AE3-A106-86C7670E0507}" type="slidenum">
              <a:rPr lang="en-US" smtClean="0"/>
              <a:pPr/>
              <a:t>‹#›</a:t>
            </a:fld>
            <a:endParaRPr lang="en-US"/>
          </a:p>
        </p:txBody>
      </p:sp>
    </p:spTree>
    <p:extLst>
      <p:ext uri="{BB962C8B-B14F-4D97-AF65-F5344CB8AC3E}">
        <p14:creationId xmlns:p14="http://schemas.microsoft.com/office/powerpoint/2010/main" val="516863412"/>
      </p:ext>
    </p:extLst>
  </p:cSld>
  <p:clrMapOvr>
    <a:masterClrMapping/>
  </p:clrMapOvr>
  <p:transition spd="med">
    <p:pull/>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75"/>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558590A-9D7E-4E6C-95FF-D7F06C035544}" type="datetimeFigureOut">
              <a:rPr lang="en-US" smtClean="0"/>
              <a:pPr/>
              <a:t>8/21/2023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A6607B-AFF0-4AE3-A106-86C7670E0507}" type="slidenum">
              <a:rPr lang="en-US" smtClean="0"/>
              <a:pPr/>
              <a:t>‹#›</a:t>
            </a:fld>
            <a:endParaRPr lang="en-US"/>
          </a:p>
        </p:txBody>
      </p:sp>
    </p:spTree>
    <p:extLst>
      <p:ext uri="{BB962C8B-B14F-4D97-AF65-F5344CB8AC3E}">
        <p14:creationId xmlns:p14="http://schemas.microsoft.com/office/powerpoint/2010/main" val="4049346922"/>
      </p:ext>
    </p:extLst>
  </p:cSld>
  <p:clrMapOvr>
    <a:masterClrMapping/>
  </p:clrMapOvr>
  <p:transition spd="med">
    <p:pull/>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558590A-9D7E-4E6C-95FF-D7F06C035544}" type="datetimeFigureOut">
              <a:rPr lang="en-US" smtClean="0"/>
              <a:pPr/>
              <a:t>8/21/2023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A6607B-AFF0-4AE3-A106-86C7670E0507}" type="slidenum">
              <a:rPr lang="en-US" smtClean="0"/>
              <a:pPr/>
              <a:t>‹#›</a:t>
            </a:fld>
            <a:endParaRPr lang="en-US"/>
          </a:p>
        </p:txBody>
      </p:sp>
    </p:spTree>
    <p:extLst>
      <p:ext uri="{BB962C8B-B14F-4D97-AF65-F5344CB8AC3E}">
        <p14:creationId xmlns:p14="http://schemas.microsoft.com/office/powerpoint/2010/main" val="4266741467"/>
      </p:ext>
    </p:extLst>
  </p:cSld>
  <p:clrMapOvr>
    <a:masterClrMapping/>
  </p:clrMapOvr>
  <p:transition spd="med">
    <p:pull/>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17"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417"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558590A-9D7E-4E6C-95FF-D7F06C035544}" type="datetimeFigureOut">
              <a:rPr lang="en-US" smtClean="0"/>
              <a:pPr/>
              <a:t>8/21/2023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CA6607B-AFF0-4AE3-A106-86C7670E0507}" type="slidenum">
              <a:rPr lang="en-US" smtClean="0"/>
              <a:pPr/>
              <a:t>‹#›</a:t>
            </a:fld>
            <a:endParaRPr lang="en-US"/>
          </a:p>
        </p:txBody>
      </p:sp>
    </p:spTree>
    <p:extLst>
      <p:ext uri="{BB962C8B-B14F-4D97-AF65-F5344CB8AC3E}">
        <p14:creationId xmlns:p14="http://schemas.microsoft.com/office/powerpoint/2010/main" val="2802265620"/>
      </p:ext>
    </p:extLst>
  </p:cSld>
  <p:clrMapOvr>
    <a:masterClrMapping/>
  </p:clrMapOvr>
  <p:transition spd="med">
    <p:pull/>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558590A-9D7E-4E6C-95FF-D7F06C035544}" type="datetimeFigureOut">
              <a:rPr lang="en-US" smtClean="0"/>
              <a:pPr/>
              <a:t>8/21/2023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CA6607B-AFF0-4AE3-A106-86C7670E0507}" type="slidenum">
              <a:rPr lang="en-US" smtClean="0"/>
              <a:pPr/>
              <a:t>‹#›</a:t>
            </a:fld>
            <a:endParaRPr lang="en-US"/>
          </a:p>
        </p:txBody>
      </p:sp>
    </p:spTree>
    <p:extLst>
      <p:ext uri="{BB962C8B-B14F-4D97-AF65-F5344CB8AC3E}">
        <p14:creationId xmlns:p14="http://schemas.microsoft.com/office/powerpoint/2010/main" val="1683762856"/>
      </p:ext>
    </p:extLst>
  </p:cSld>
  <p:clrMapOvr>
    <a:masterClrMapping/>
  </p:clrMapOvr>
  <p:transition spd="med">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5023B-0671-64E6-419B-B71E685EC4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1E1FB4-7955-9033-DC74-9EB6587BCD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7D273C2-790B-D44A-71A4-F220923830A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0F2BEAC-DA3E-A669-5811-06B34DC8C91B}"/>
              </a:ext>
            </a:extLst>
          </p:cNvPr>
          <p:cNvSpPr>
            <a:spLocks noGrp="1"/>
          </p:cNvSpPr>
          <p:nvPr>
            <p:ph type="dt" sz="half" idx="10"/>
          </p:nvPr>
        </p:nvSpPr>
        <p:spPr/>
        <p:txBody>
          <a:bodyPr/>
          <a:lstStyle/>
          <a:p>
            <a:fld id="{A373C20D-0F1B-41F6-8E10-492060BCECB3}" type="datetimeFigureOut">
              <a:rPr lang="en-US" smtClean="0"/>
              <a:t>8/21/2023</a:t>
            </a:fld>
            <a:endParaRPr lang="en-US"/>
          </a:p>
        </p:txBody>
      </p:sp>
      <p:sp>
        <p:nvSpPr>
          <p:cNvPr id="6" name="Footer Placeholder 5">
            <a:extLst>
              <a:ext uri="{FF2B5EF4-FFF2-40B4-BE49-F238E27FC236}">
                <a16:creationId xmlns:a16="http://schemas.microsoft.com/office/drawing/2014/main" id="{A47B006A-539C-3824-F048-112E6A1EE4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AD7D36-4002-EC2F-B26C-BB9C46048F29}"/>
              </a:ext>
            </a:extLst>
          </p:cNvPr>
          <p:cNvSpPr>
            <a:spLocks noGrp="1"/>
          </p:cNvSpPr>
          <p:nvPr>
            <p:ph type="sldNum" sz="quarter" idx="12"/>
          </p:nvPr>
        </p:nvSpPr>
        <p:spPr/>
        <p:txBody>
          <a:bodyPr/>
          <a:lstStyle/>
          <a:p>
            <a:fld id="{DAD3055B-EA39-4900-BC12-E33B5F145C33}" type="slidenum">
              <a:rPr lang="en-US" smtClean="0"/>
              <a:t>‹#›</a:t>
            </a:fld>
            <a:endParaRPr lang="en-US"/>
          </a:p>
        </p:txBody>
      </p:sp>
    </p:spTree>
    <p:extLst>
      <p:ext uri="{BB962C8B-B14F-4D97-AF65-F5344CB8AC3E}">
        <p14:creationId xmlns:p14="http://schemas.microsoft.com/office/powerpoint/2010/main" val="38015595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58590A-9D7E-4E6C-95FF-D7F06C035544}" type="datetimeFigureOut">
              <a:rPr lang="en-US" smtClean="0"/>
              <a:pPr/>
              <a:t>8/21/2023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CA6607B-AFF0-4AE3-A106-86C7670E0507}" type="slidenum">
              <a:rPr lang="en-US" smtClean="0"/>
              <a:pPr/>
              <a:t>‹#›</a:t>
            </a:fld>
            <a:endParaRPr lang="en-US"/>
          </a:p>
        </p:txBody>
      </p:sp>
    </p:spTree>
    <p:extLst>
      <p:ext uri="{BB962C8B-B14F-4D97-AF65-F5344CB8AC3E}">
        <p14:creationId xmlns:p14="http://schemas.microsoft.com/office/powerpoint/2010/main" val="2466523113"/>
      </p:ext>
    </p:extLst>
  </p:cSld>
  <p:clrMapOvr>
    <a:masterClrMapping/>
  </p:clrMapOvr>
  <p:transition spd="med">
    <p:pull/>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125"/>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0558590A-9D7E-4E6C-95FF-D7F06C035544}" type="datetimeFigureOut">
              <a:rPr lang="en-US" smtClean="0"/>
              <a:pPr/>
              <a:t>8/21/2023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A6607B-AFF0-4AE3-A106-86C7670E0507}" type="slidenum">
              <a:rPr lang="en-US" smtClean="0"/>
              <a:pPr/>
              <a:t>‹#›</a:t>
            </a:fld>
            <a:endParaRPr lang="en-US"/>
          </a:p>
        </p:txBody>
      </p:sp>
    </p:spTree>
    <p:extLst>
      <p:ext uri="{BB962C8B-B14F-4D97-AF65-F5344CB8AC3E}">
        <p14:creationId xmlns:p14="http://schemas.microsoft.com/office/powerpoint/2010/main" val="3875345390"/>
      </p:ext>
    </p:extLst>
  </p:cSld>
  <p:clrMapOvr>
    <a:masterClrMapping/>
  </p:clrMapOvr>
  <p:transition spd="med">
    <p:pull/>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0558590A-9D7E-4E6C-95FF-D7F06C035544}" type="datetimeFigureOut">
              <a:rPr lang="en-US" smtClean="0"/>
              <a:pPr/>
              <a:t>8/21/2023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A6607B-AFF0-4AE3-A106-86C7670E0507}" type="slidenum">
              <a:rPr lang="en-US" smtClean="0"/>
              <a:pPr/>
              <a:t>‹#›</a:t>
            </a:fld>
            <a:endParaRPr lang="en-US"/>
          </a:p>
        </p:txBody>
      </p:sp>
    </p:spTree>
    <p:extLst>
      <p:ext uri="{BB962C8B-B14F-4D97-AF65-F5344CB8AC3E}">
        <p14:creationId xmlns:p14="http://schemas.microsoft.com/office/powerpoint/2010/main" val="1596029277"/>
      </p:ext>
    </p:extLst>
  </p:cSld>
  <p:clrMapOvr>
    <a:masterClrMapping/>
  </p:clrMapOvr>
  <p:transition spd="med">
    <p:pull/>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58590A-9D7E-4E6C-95FF-D7F06C035544}" type="datetimeFigureOut">
              <a:rPr lang="en-US" smtClean="0"/>
              <a:pPr/>
              <a:t>8/21/2023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A6607B-AFF0-4AE3-A106-86C7670E0507}" type="slidenum">
              <a:rPr lang="en-US" smtClean="0"/>
              <a:pPr/>
              <a:t>‹#›</a:t>
            </a:fld>
            <a:endParaRPr lang="en-US"/>
          </a:p>
        </p:txBody>
      </p:sp>
    </p:spTree>
    <p:extLst>
      <p:ext uri="{BB962C8B-B14F-4D97-AF65-F5344CB8AC3E}">
        <p14:creationId xmlns:p14="http://schemas.microsoft.com/office/powerpoint/2010/main" val="3770889440"/>
      </p:ext>
    </p:extLst>
  </p:cSld>
  <p:clrMapOvr>
    <a:masterClrMapping/>
  </p:clrMapOvr>
  <p:transition spd="med">
    <p:pull/>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1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71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58590A-9D7E-4E6C-95FF-D7F06C035544}" type="datetimeFigureOut">
              <a:rPr lang="en-US" smtClean="0"/>
              <a:pPr/>
              <a:t>8/21/2023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A6607B-AFF0-4AE3-A106-86C7670E0507}" type="slidenum">
              <a:rPr lang="en-US" smtClean="0"/>
              <a:pPr/>
              <a:t>‹#›</a:t>
            </a:fld>
            <a:endParaRPr lang="en-US"/>
          </a:p>
        </p:txBody>
      </p:sp>
    </p:spTree>
    <p:extLst>
      <p:ext uri="{BB962C8B-B14F-4D97-AF65-F5344CB8AC3E}">
        <p14:creationId xmlns:p14="http://schemas.microsoft.com/office/powerpoint/2010/main" val="3622783595"/>
      </p:ext>
    </p:extLst>
  </p:cSld>
  <p:clrMapOvr>
    <a:masterClrMapping/>
  </p:clrMapOvr>
  <p:transition spd="med">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311D2-5808-6BB1-771D-0E1837F2557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F900A21-1BAB-9337-0109-169DABA0298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138FE5-05FB-09E9-FE64-3A8AFD8A58F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C60ED5E-EBE6-9FC2-EE69-0D46645760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C6B012D-65CA-1620-C35A-2ABEAF81DC2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5B5627-F11E-65AC-4ECC-F91701F0531C}"/>
              </a:ext>
            </a:extLst>
          </p:cNvPr>
          <p:cNvSpPr>
            <a:spLocks noGrp="1"/>
          </p:cNvSpPr>
          <p:nvPr>
            <p:ph type="dt" sz="half" idx="10"/>
          </p:nvPr>
        </p:nvSpPr>
        <p:spPr/>
        <p:txBody>
          <a:bodyPr/>
          <a:lstStyle/>
          <a:p>
            <a:fld id="{A373C20D-0F1B-41F6-8E10-492060BCECB3}" type="datetimeFigureOut">
              <a:rPr lang="en-US" smtClean="0"/>
              <a:t>8/21/2023</a:t>
            </a:fld>
            <a:endParaRPr lang="en-US"/>
          </a:p>
        </p:txBody>
      </p:sp>
      <p:sp>
        <p:nvSpPr>
          <p:cNvPr id="8" name="Footer Placeholder 7">
            <a:extLst>
              <a:ext uri="{FF2B5EF4-FFF2-40B4-BE49-F238E27FC236}">
                <a16:creationId xmlns:a16="http://schemas.microsoft.com/office/drawing/2014/main" id="{AEEE9AE5-3DD5-8B19-9D88-2806956FCD4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9606087-C385-9876-81E1-A168EE0333F6}"/>
              </a:ext>
            </a:extLst>
          </p:cNvPr>
          <p:cNvSpPr>
            <a:spLocks noGrp="1"/>
          </p:cNvSpPr>
          <p:nvPr>
            <p:ph type="sldNum" sz="quarter" idx="12"/>
          </p:nvPr>
        </p:nvSpPr>
        <p:spPr/>
        <p:txBody>
          <a:bodyPr/>
          <a:lstStyle/>
          <a:p>
            <a:fld id="{DAD3055B-EA39-4900-BC12-E33B5F145C33}" type="slidenum">
              <a:rPr lang="en-US" smtClean="0"/>
              <a:t>‹#›</a:t>
            </a:fld>
            <a:endParaRPr lang="en-US"/>
          </a:p>
        </p:txBody>
      </p:sp>
    </p:spTree>
    <p:extLst>
      <p:ext uri="{BB962C8B-B14F-4D97-AF65-F5344CB8AC3E}">
        <p14:creationId xmlns:p14="http://schemas.microsoft.com/office/powerpoint/2010/main" val="18410095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EC4C7-A306-2F18-22CC-FE59A6EF60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2ADE803-4968-59B8-0EF0-1F2719528649}"/>
              </a:ext>
            </a:extLst>
          </p:cNvPr>
          <p:cNvSpPr>
            <a:spLocks noGrp="1"/>
          </p:cNvSpPr>
          <p:nvPr>
            <p:ph type="dt" sz="half" idx="10"/>
          </p:nvPr>
        </p:nvSpPr>
        <p:spPr/>
        <p:txBody>
          <a:bodyPr/>
          <a:lstStyle/>
          <a:p>
            <a:fld id="{A373C20D-0F1B-41F6-8E10-492060BCECB3}" type="datetimeFigureOut">
              <a:rPr lang="en-US" smtClean="0"/>
              <a:t>8/21/2023</a:t>
            </a:fld>
            <a:endParaRPr lang="en-US"/>
          </a:p>
        </p:txBody>
      </p:sp>
      <p:sp>
        <p:nvSpPr>
          <p:cNvPr id="4" name="Footer Placeholder 3">
            <a:extLst>
              <a:ext uri="{FF2B5EF4-FFF2-40B4-BE49-F238E27FC236}">
                <a16:creationId xmlns:a16="http://schemas.microsoft.com/office/drawing/2014/main" id="{3C556A2A-512E-C6E4-2DCF-0DF184816E6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11B5792-F8E1-39B2-B493-604EBE242ADB}"/>
              </a:ext>
            </a:extLst>
          </p:cNvPr>
          <p:cNvSpPr>
            <a:spLocks noGrp="1"/>
          </p:cNvSpPr>
          <p:nvPr>
            <p:ph type="sldNum" sz="quarter" idx="12"/>
          </p:nvPr>
        </p:nvSpPr>
        <p:spPr/>
        <p:txBody>
          <a:bodyPr/>
          <a:lstStyle/>
          <a:p>
            <a:fld id="{DAD3055B-EA39-4900-BC12-E33B5F145C33}" type="slidenum">
              <a:rPr lang="en-US" smtClean="0"/>
              <a:t>‹#›</a:t>
            </a:fld>
            <a:endParaRPr lang="en-US"/>
          </a:p>
        </p:txBody>
      </p:sp>
    </p:spTree>
    <p:extLst>
      <p:ext uri="{BB962C8B-B14F-4D97-AF65-F5344CB8AC3E}">
        <p14:creationId xmlns:p14="http://schemas.microsoft.com/office/powerpoint/2010/main" val="9977077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99BD57E-E065-012D-9B9E-C7C4E6FE1E60}"/>
              </a:ext>
            </a:extLst>
          </p:cNvPr>
          <p:cNvSpPr>
            <a:spLocks noGrp="1"/>
          </p:cNvSpPr>
          <p:nvPr>
            <p:ph type="dt" sz="half" idx="10"/>
          </p:nvPr>
        </p:nvSpPr>
        <p:spPr/>
        <p:txBody>
          <a:bodyPr/>
          <a:lstStyle/>
          <a:p>
            <a:fld id="{A373C20D-0F1B-41F6-8E10-492060BCECB3}" type="datetimeFigureOut">
              <a:rPr lang="en-US" smtClean="0"/>
              <a:t>8/21/2023</a:t>
            </a:fld>
            <a:endParaRPr lang="en-US"/>
          </a:p>
        </p:txBody>
      </p:sp>
      <p:sp>
        <p:nvSpPr>
          <p:cNvPr id="3" name="Footer Placeholder 2">
            <a:extLst>
              <a:ext uri="{FF2B5EF4-FFF2-40B4-BE49-F238E27FC236}">
                <a16:creationId xmlns:a16="http://schemas.microsoft.com/office/drawing/2014/main" id="{46E76B78-6316-B80D-51E3-EB6D6BFD040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CF7FB5-87F4-95C7-4FF7-45C54B2F17DB}"/>
              </a:ext>
            </a:extLst>
          </p:cNvPr>
          <p:cNvSpPr>
            <a:spLocks noGrp="1"/>
          </p:cNvSpPr>
          <p:nvPr>
            <p:ph type="sldNum" sz="quarter" idx="12"/>
          </p:nvPr>
        </p:nvSpPr>
        <p:spPr/>
        <p:txBody>
          <a:bodyPr/>
          <a:lstStyle/>
          <a:p>
            <a:fld id="{DAD3055B-EA39-4900-BC12-E33B5F145C33}" type="slidenum">
              <a:rPr lang="en-US" smtClean="0"/>
              <a:t>‹#›</a:t>
            </a:fld>
            <a:endParaRPr lang="en-US"/>
          </a:p>
        </p:txBody>
      </p:sp>
    </p:spTree>
    <p:extLst>
      <p:ext uri="{BB962C8B-B14F-4D97-AF65-F5344CB8AC3E}">
        <p14:creationId xmlns:p14="http://schemas.microsoft.com/office/powerpoint/2010/main" val="17877752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2DE2C-0186-922F-844C-635A5831BB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0A9A66B-B325-28B6-7061-9E1E96331B2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77BEDFC-B538-420E-1D2A-D6EED0E925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E2B632-09E4-B2D1-31A5-84CB82A02FA1}"/>
              </a:ext>
            </a:extLst>
          </p:cNvPr>
          <p:cNvSpPr>
            <a:spLocks noGrp="1"/>
          </p:cNvSpPr>
          <p:nvPr>
            <p:ph type="dt" sz="half" idx="10"/>
          </p:nvPr>
        </p:nvSpPr>
        <p:spPr/>
        <p:txBody>
          <a:bodyPr/>
          <a:lstStyle/>
          <a:p>
            <a:fld id="{A373C20D-0F1B-41F6-8E10-492060BCECB3}" type="datetimeFigureOut">
              <a:rPr lang="en-US" smtClean="0"/>
              <a:t>8/21/2023</a:t>
            </a:fld>
            <a:endParaRPr lang="en-US"/>
          </a:p>
        </p:txBody>
      </p:sp>
      <p:sp>
        <p:nvSpPr>
          <p:cNvPr id="6" name="Footer Placeholder 5">
            <a:extLst>
              <a:ext uri="{FF2B5EF4-FFF2-40B4-BE49-F238E27FC236}">
                <a16:creationId xmlns:a16="http://schemas.microsoft.com/office/drawing/2014/main" id="{1A903405-575D-1412-6690-73740C1270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44839F-BA57-1A9E-FB91-8ABB2DA44B63}"/>
              </a:ext>
            </a:extLst>
          </p:cNvPr>
          <p:cNvSpPr>
            <a:spLocks noGrp="1"/>
          </p:cNvSpPr>
          <p:nvPr>
            <p:ph type="sldNum" sz="quarter" idx="12"/>
          </p:nvPr>
        </p:nvSpPr>
        <p:spPr/>
        <p:txBody>
          <a:bodyPr/>
          <a:lstStyle/>
          <a:p>
            <a:fld id="{DAD3055B-EA39-4900-BC12-E33B5F145C33}" type="slidenum">
              <a:rPr lang="en-US" smtClean="0"/>
              <a:t>‹#›</a:t>
            </a:fld>
            <a:endParaRPr lang="en-US"/>
          </a:p>
        </p:txBody>
      </p:sp>
    </p:spTree>
    <p:extLst>
      <p:ext uri="{BB962C8B-B14F-4D97-AF65-F5344CB8AC3E}">
        <p14:creationId xmlns:p14="http://schemas.microsoft.com/office/powerpoint/2010/main" val="4132697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5E0C7-DEE6-4123-A883-7EC304E2C5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AE674-D6C5-6D66-AD7D-B3AE87F08E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5552064-9203-50BB-D453-C7ABC8384F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5EDB97-59E5-9AFE-80EB-664754D25A35}"/>
              </a:ext>
            </a:extLst>
          </p:cNvPr>
          <p:cNvSpPr>
            <a:spLocks noGrp="1"/>
          </p:cNvSpPr>
          <p:nvPr>
            <p:ph type="dt" sz="half" idx="10"/>
          </p:nvPr>
        </p:nvSpPr>
        <p:spPr/>
        <p:txBody>
          <a:bodyPr/>
          <a:lstStyle/>
          <a:p>
            <a:fld id="{A373C20D-0F1B-41F6-8E10-492060BCECB3}" type="datetimeFigureOut">
              <a:rPr lang="en-US" smtClean="0"/>
              <a:t>8/21/2023</a:t>
            </a:fld>
            <a:endParaRPr lang="en-US"/>
          </a:p>
        </p:txBody>
      </p:sp>
      <p:sp>
        <p:nvSpPr>
          <p:cNvPr id="6" name="Footer Placeholder 5">
            <a:extLst>
              <a:ext uri="{FF2B5EF4-FFF2-40B4-BE49-F238E27FC236}">
                <a16:creationId xmlns:a16="http://schemas.microsoft.com/office/drawing/2014/main" id="{E38B453C-E54B-3066-C82E-5BB901877D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BC7045-9594-0A7B-3935-5B6210573CA5}"/>
              </a:ext>
            </a:extLst>
          </p:cNvPr>
          <p:cNvSpPr>
            <a:spLocks noGrp="1"/>
          </p:cNvSpPr>
          <p:nvPr>
            <p:ph type="sldNum" sz="quarter" idx="12"/>
          </p:nvPr>
        </p:nvSpPr>
        <p:spPr/>
        <p:txBody>
          <a:bodyPr/>
          <a:lstStyle/>
          <a:p>
            <a:fld id="{DAD3055B-EA39-4900-BC12-E33B5F145C33}" type="slidenum">
              <a:rPr lang="en-US" smtClean="0"/>
              <a:t>‹#›</a:t>
            </a:fld>
            <a:endParaRPr lang="en-US"/>
          </a:p>
        </p:txBody>
      </p:sp>
    </p:spTree>
    <p:extLst>
      <p:ext uri="{BB962C8B-B14F-4D97-AF65-F5344CB8AC3E}">
        <p14:creationId xmlns:p14="http://schemas.microsoft.com/office/powerpoint/2010/main" val="2067964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59C926-B27C-7C2B-CF78-36F85769B0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9E69C8C-B72F-7C17-45DC-8AF1F56D2F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167122-E120-9AF3-661D-45C185779D5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73C20D-0F1B-41F6-8E10-492060BCECB3}" type="datetimeFigureOut">
              <a:rPr lang="en-US" smtClean="0"/>
              <a:t>8/21/2023</a:t>
            </a:fld>
            <a:endParaRPr lang="en-US"/>
          </a:p>
        </p:txBody>
      </p:sp>
      <p:sp>
        <p:nvSpPr>
          <p:cNvPr id="5" name="Footer Placeholder 4">
            <a:extLst>
              <a:ext uri="{FF2B5EF4-FFF2-40B4-BE49-F238E27FC236}">
                <a16:creationId xmlns:a16="http://schemas.microsoft.com/office/drawing/2014/main" id="{31DA6BC1-CEF3-5B6A-3E67-4B3AF2D4B9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2A0F213-A8B2-1335-9041-1C42C69E17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D3055B-EA39-4900-BC12-E33B5F145C33}" type="slidenum">
              <a:rPr lang="en-US" smtClean="0"/>
              <a:t>‹#›</a:t>
            </a:fld>
            <a:endParaRPr lang="en-US"/>
          </a:p>
        </p:txBody>
      </p:sp>
    </p:spTree>
    <p:extLst>
      <p:ext uri="{BB962C8B-B14F-4D97-AF65-F5344CB8AC3E}">
        <p14:creationId xmlns:p14="http://schemas.microsoft.com/office/powerpoint/2010/main" val="38534706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9E29620-255D-4200-B67F-1AD0A5DB2E9D}"/>
              </a:ext>
            </a:extLst>
          </p:cNvPr>
          <p:cNvSpPr>
            <a:spLocks noGrp="1" noChangeArrowheads="1"/>
          </p:cNvSpPr>
          <p:nvPr>
            <p:ph type="title"/>
          </p:nvPr>
        </p:nvSpPr>
        <p:spPr bwMode="auto">
          <a:xfrm>
            <a:off x="1117600" y="990601"/>
            <a:ext cx="7112000"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6E07E238-CCA5-47F1-B6A1-F0BE86E49F70}"/>
              </a:ext>
            </a:extLst>
          </p:cNvPr>
          <p:cNvSpPr>
            <a:spLocks noGrp="1" noChangeArrowheads="1"/>
          </p:cNvSpPr>
          <p:nvPr>
            <p:ph type="body" idx="1"/>
          </p:nvPr>
        </p:nvSpPr>
        <p:spPr bwMode="auto">
          <a:xfrm>
            <a:off x="1117600" y="1828801"/>
            <a:ext cx="7315200" cy="429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77B6CE3E-A838-4A3D-8BE8-7927E01771B2}"/>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a:extLst>
              <a:ext uri="{FF2B5EF4-FFF2-40B4-BE49-F238E27FC236}">
                <a16:creationId xmlns:a16="http://schemas.microsoft.com/office/drawing/2014/main" id="{2DE6B4E5-4510-43E9-9DA7-339F19F2DF5A}"/>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a:extLst>
              <a:ext uri="{FF2B5EF4-FFF2-40B4-BE49-F238E27FC236}">
                <a16:creationId xmlns:a16="http://schemas.microsoft.com/office/drawing/2014/main" id="{85F5E024-428A-4669-A3E3-DAB89A575933}"/>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pPr>
            <a:fld id="{2F760B64-7C12-404E-9C2A-02ECD8F90CE5}" type="slidenum">
              <a:rPr lang="en-US" altLang="en-US">
                <a:solidFill>
                  <a:srgbClr val="000000"/>
                </a:solidFill>
                <a:latin typeface="Arial" panose="020B0604020202020204" pitchFamily="34" charset="0"/>
              </a:rPr>
              <a:pPr fontAlgn="base">
                <a:spcBef>
                  <a:spcPct val="0"/>
                </a:spcBef>
                <a:spcAft>
                  <a:spcPct val="0"/>
                </a:spcAft>
              </a:pPr>
              <a:t>‹#›</a:t>
            </a:fld>
            <a:endParaRPr lang="en-US" altLang="en-US">
              <a:solidFill>
                <a:srgbClr val="000000"/>
              </a:solidFill>
              <a:latin typeface="Arial" panose="020B0604020202020204" pitchFamily="34" charset="0"/>
            </a:endParaRPr>
          </a:p>
        </p:txBody>
      </p:sp>
    </p:spTree>
    <p:extLst>
      <p:ext uri="{BB962C8B-B14F-4D97-AF65-F5344CB8AC3E}">
        <p14:creationId xmlns:p14="http://schemas.microsoft.com/office/powerpoint/2010/main" val="36075227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pull/>
  </p:transition>
  <p:txStyles>
    <p:titleStyle>
      <a:lvl1pPr algn="l" rtl="0" eaLnBrk="0" fontAlgn="base" hangingPunct="0">
        <a:spcBef>
          <a:spcPct val="0"/>
        </a:spcBef>
        <a:spcAft>
          <a:spcPct val="0"/>
        </a:spcAft>
        <a:defRPr sz="2800" b="1">
          <a:solidFill>
            <a:srgbClr val="8E7912"/>
          </a:solidFill>
          <a:latin typeface="+mj-lt"/>
          <a:ea typeface="+mj-ea"/>
          <a:cs typeface="+mj-cs"/>
        </a:defRPr>
      </a:lvl1pPr>
      <a:lvl2pPr algn="l" rtl="0" eaLnBrk="0" fontAlgn="base" hangingPunct="0">
        <a:spcBef>
          <a:spcPct val="0"/>
        </a:spcBef>
        <a:spcAft>
          <a:spcPct val="0"/>
        </a:spcAft>
        <a:defRPr sz="2800" b="1">
          <a:solidFill>
            <a:srgbClr val="8E7912"/>
          </a:solidFill>
          <a:latin typeface="Tahoma" pitchFamily="34" charset="0"/>
        </a:defRPr>
      </a:lvl2pPr>
      <a:lvl3pPr algn="l" rtl="0" eaLnBrk="0" fontAlgn="base" hangingPunct="0">
        <a:spcBef>
          <a:spcPct val="0"/>
        </a:spcBef>
        <a:spcAft>
          <a:spcPct val="0"/>
        </a:spcAft>
        <a:defRPr sz="2800" b="1">
          <a:solidFill>
            <a:srgbClr val="8E7912"/>
          </a:solidFill>
          <a:latin typeface="Tahoma" pitchFamily="34" charset="0"/>
        </a:defRPr>
      </a:lvl3pPr>
      <a:lvl4pPr algn="l" rtl="0" eaLnBrk="0" fontAlgn="base" hangingPunct="0">
        <a:spcBef>
          <a:spcPct val="0"/>
        </a:spcBef>
        <a:spcAft>
          <a:spcPct val="0"/>
        </a:spcAft>
        <a:defRPr sz="2800" b="1">
          <a:solidFill>
            <a:srgbClr val="8E7912"/>
          </a:solidFill>
          <a:latin typeface="Tahoma" pitchFamily="34" charset="0"/>
        </a:defRPr>
      </a:lvl4pPr>
      <a:lvl5pPr algn="l" rtl="0" eaLnBrk="0" fontAlgn="base" hangingPunct="0">
        <a:spcBef>
          <a:spcPct val="0"/>
        </a:spcBef>
        <a:spcAft>
          <a:spcPct val="0"/>
        </a:spcAft>
        <a:defRPr sz="2800" b="1">
          <a:solidFill>
            <a:srgbClr val="8E7912"/>
          </a:solidFill>
          <a:latin typeface="Tahoma" pitchFamily="34" charset="0"/>
        </a:defRPr>
      </a:lvl5pPr>
      <a:lvl6pPr marL="457200" algn="l" rtl="0" fontAlgn="base">
        <a:spcBef>
          <a:spcPct val="0"/>
        </a:spcBef>
        <a:spcAft>
          <a:spcPct val="0"/>
        </a:spcAft>
        <a:defRPr sz="2800" b="1">
          <a:solidFill>
            <a:srgbClr val="8E7912"/>
          </a:solidFill>
          <a:latin typeface="Tahoma" pitchFamily="34" charset="0"/>
        </a:defRPr>
      </a:lvl6pPr>
      <a:lvl7pPr marL="914400" algn="l" rtl="0" fontAlgn="base">
        <a:spcBef>
          <a:spcPct val="0"/>
        </a:spcBef>
        <a:spcAft>
          <a:spcPct val="0"/>
        </a:spcAft>
        <a:defRPr sz="2800" b="1">
          <a:solidFill>
            <a:srgbClr val="8E7912"/>
          </a:solidFill>
          <a:latin typeface="Tahoma" pitchFamily="34" charset="0"/>
        </a:defRPr>
      </a:lvl7pPr>
      <a:lvl8pPr marL="1371600" algn="l" rtl="0" fontAlgn="base">
        <a:spcBef>
          <a:spcPct val="0"/>
        </a:spcBef>
        <a:spcAft>
          <a:spcPct val="0"/>
        </a:spcAft>
        <a:defRPr sz="2800" b="1">
          <a:solidFill>
            <a:srgbClr val="8E7912"/>
          </a:solidFill>
          <a:latin typeface="Tahoma" pitchFamily="34" charset="0"/>
        </a:defRPr>
      </a:lvl8pPr>
      <a:lvl9pPr marL="1828800" algn="l" rtl="0" fontAlgn="base">
        <a:spcBef>
          <a:spcPct val="0"/>
        </a:spcBef>
        <a:spcAft>
          <a:spcPct val="0"/>
        </a:spcAft>
        <a:defRPr sz="2800" b="1">
          <a:solidFill>
            <a:srgbClr val="8E7912"/>
          </a:solidFill>
          <a:latin typeface="Tahoma" pitchFamily="34" charset="0"/>
        </a:defRPr>
      </a:lvl9pPr>
    </p:titleStyle>
    <p:bodyStyle>
      <a:lvl1pPr marL="342900" indent="-342900" algn="l" rtl="0" eaLnBrk="0" fontAlgn="base" hangingPunct="0">
        <a:spcBef>
          <a:spcPct val="20000"/>
        </a:spcBef>
        <a:spcAft>
          <a:spcPct val="0"/>
        </a:spcAft>
        <a:buChar char="•"/>
        <a:defRPr sz="3200">
          <a:solidFill>
            <a:srgbClr val="4C410A"/>
          </a:solidFill>
          <a:latin typeface="+mn-lt"/>
          <a:ea typeface="+mn-ea"/>
          <a:cs typeface="+mn-cs"/>
        </a:defRPr>
      </a:lvl1pPr>
      <a:lvl2pPr marL="742950" indent="-285750" algn="l" rtl="0" eaLnBrk="0" fontAlgn="base" hangingPunct="0">
        <a:spcBef>
          <a:spcPct val="20000"/>
        </a:spcBef>
        <a:spcAft>
          <a:spcPct val="0"/>
        </a:spcAft>
        <a:buChar char="–"/>
        <a:defRPr sz="1600">
          <a:solidFill>
            <a:srgbClr val="4C410A"/>
          </a:solidFill>
          <a:latin typeface="+mn-lt"/>
        </a:defRPr>
      </a:lvl2pPr>
      <a:lvl3pPr marL="1143000" indent="-228600" algn="l" rtl="0" eaLnBrk="0" fontAlgn="base" hangingPunct="0">
        <a:spcBef>
          <a:spcPct val="20000"/>
        </a:spcBef>
        <a:spcAft>
          <a:spcPct val="0"/>
        </a:spcAft>
        <a:buChar char="•"/>
        <a:defRPr sz="1400">
          <a:solidFill>
            <a:srgbClr val="4C410A"/>
          </a:solidFill>
          <a:latin typeface="+mn-lt"/>
        </a:defRPr>
      </a:lvl3pPr>
      <a:lvl4pPr marL="1600200" indent="-228600" algn="l" rtl="0" eaLnBrk="0" fontAlgn="base" hangingPunct="0">
        <a:spcBef>
          <a:spcPct val="20000"/>
        </a:spcBef>
        <a:spcAft>
          <a:spcPct val="0"/>
        </a:spcAft>
        <a:buChar char="–"/>
        <a:defRPr sz="1200">
          <a:solidFill>
            <a:srgbClr val="4C410A"/>
          </a:solidFill>
          <a:latin typeface="+mn-lt"/>
        </a:defRPr>
      </a:lvl4pPr>
      <a:lvl5pPr marL="2057400" indent="-228600" algn="l" rtl="0" eaLnBrk="0" fontAlgn="base" hangingPunct="0">
        <a:spcBef>
          <a:spcPct val="20000"/>
        </a:spcBef>
        <a:spcAft>
          <a:spcPct val="0"/>
        </a:spcAft>
        <a:buChar char="»"/>
        <a:defRPr sz="1200">
          <a:solidFill>
            <a:srgbClr val="4C410A"/>
          </a:solidFill>
          <a:latin typeface="+mn-lt"/>
        </a:defRPr>
      </a:lvl5pPr>
      <a:lvl6pPr marL="2514600" indent="-228600" algn="l" rtl="0" fontAlgn="base">
        <a:spcBef>
          <a:spcPct val="20000"/>
        </a:spcBef>
        <a:spcAft>
          <a:spcPct val="0"/>
        </a:spcAft>
        <a:buChar char="»"/>
        <a:defRPr sz="1200">
          <a:solidFill>
            <a:srgbClr val="4C410A"/>
          </a:solidFill>
          <a:latin typeface="+mn-lt"/>
        </a:defRPr>
      </a:lvl6pPr>
      <a:lvl7pPr marL="2971800" indent="-228600" algn="l" rtl="0" fontAlgn="base">
        <a:spcBef>
          <a:spcPct val="20000"/>
        </a:spcBef>
        <a:spcAft>
          <a:spcPct val="0"/>
        </a:spcAft>
        <a:buChar char="»"/>
        <a:defRPr sz="1200">
          <a:solidFill>
            <a:srgbClr val="4C410A"/>
          </a:solidFill>
          <a:latin typeface="+mn-lt"/>
        </a:defRPr>
      </a:lvl7pPr>
      <a:lvl8pPr marL="3429000" indent="-228600" algn="l" rtl="0" fontAlgn="base">
        <a:spcBef>
          <a:spcPct val="20000"/>
        </a:spcBef>
        <a:spcAft>
          <a:spcPct val="0"/>
        </a:spcAft>
        <a:buChar char="»"/>
        <a:defRPr sz="1200">
          <a:solidFill>
            <a:srgbClr val="4C410A"/>
          </a:solidFill>
          <a:latin typeface="+mn-lt"/>
        </a:defRPr>
      </a:lvl8pPr>
      <a:lvl9pPr marL="3886200" indent="-228600" algn="l" rtl="0" fontAlgn="base">
        <a:spcBef>
          <a:spcPct val="20000"/>
        </a:spcBef>
        <a:spcAft>
          <a:spcPct val="0"/>
        </a:spcAft>
        <a:buChar char="»"/>
        <a:defRPr sz="1200">
          <a:solidFill>
            <a:srgbClr val="4C410A"/>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955D54-4861-4027-BF88-AD3053DBFFF4}" type="datetimeFigureOut">
              <a:rPr lang="en-US" smtClean="0"/>
              <a:pPr/>
              <a:t>8/21/2023</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ADBB79-64BC-426D-86CA-4F6CF119F4F2}" type="slidenum">
              <a:rPr lang="en-US" smtClean="0"/>
              <a:pPr/>
              <a:t>‹#›</a:t>
            </a:fld>
            <a:endParaRPr lang="en-US" dirty="0"/>
          </a:p>
        </p:txBody>
      </p:sp>
    </p:spTree>
    <p:extLst>
      <p:ext uri="{BB962C8B-B14F-4D97-AF65-F5344CB8AC3E}">
        <p14:creationId xmlns:p14="http://schemas.microsoft.com/office/powerpoint/2010/main" val="72069064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med">
    <p:pull/>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425"/>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558590A-9D7E-4E6C-95FF-D7F06C035544}" type="datetimeFigureOut">
              <a:rPr lang="en-US" smtClean="0"/>
              <a:pPr/>
              <a:t>8/21/2023</a:t>
            </a:fld>
            <a:endParaRPr lang="en-US"/>
          </a:p>
        </p:txBody>
      </p:sp>
      <p:sp>
        <p:nvSpPr>
          <p:cNvPr id="5" name="Footer Placeholder 4"/>
          <p:cNvSpPr>
            <a:spLocks noGrp="1"/>
          </p:cNvSpPr>
          <p:nvPr>
            <p:ph type="ftr" sz="quarter" idx="3"/>
          </p:nvPr>
        </p:nvSpPr>
        <p:spPr>
          <a:xfrm>
            <a:off x="4165600" y="6356425"/>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425"/>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CA6607B-AFF0-4AE3-A106-86C7670E0507}" type="slidenum">
              <a:rPr lang="en-US" smtClean="0"/>
              <a:pPr/>
              <a:t>‹#›</a:t>
            </a:fld>
            <a:endParaRPr lang="en-US"/>
          </a:p>
        </p:txBody>
      </p:sp>
    </p:spTree>
    <p:extLst>
      <p:ext uri="{BB962C8B-B14F-4D97-AF65-F5344CB8AC3E}">
        <p14:creationId xmlns:p14="http://schemas.microsoft.com/office/powerpoint/2010/main" val="50937856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med">
    <p:pull/>
  </p:transition>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hyperlink" Target="mailto:stait@gibperk.com" TargetMode="External"/><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hyperlink" Target="mailto:tedperkins@gibperk.com" TargetMode="External"/><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bloomberglaw.com/product/mopc/document/1?citation=aba%20rule%201.4&amp;summary=yes#jcite" TargetMode="External"/><Relationship Id="rId2" Type="http://schemas.openxmlformats.org/officeDocument/2006/relationships/hyperlink" Target="https://www.bloomberglaw.com/product/mopc/document/1?citation=aba%20rule%201.0&amp;summary=yes#jcite" TargetMode="External"/><Relationship Id="rId1" Type="http://schemas.openxmlformats.org/officeDocument/2006/relationships/slideLayout" Target="../slideLayouts/slideLayout2.xml"/><Relationship Id="rId5" Type="http://schemas.openxmlformats.org/officeDocument/2006/relationships/hyperlink" Target="https://www.bloomberglaw.com/product/mopc/document/1?citation=aba%20rule%201.15&amp;summary=yes#jcite" TargetMode="External"/><Relationship Id="rId4" Type="http://schemas.openxmlformats.org/officeDocument/2006/relationships/hyperlink" Target="https://www.bloomberglaw.com/product/mopc/document/1?citation=aba%20rule%201.5&amp;summary=yes#jcite"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3" Type="http://schemas.openxmlformats.org/officeDocument/2006/relationships/hyperlink" Target="mailto:tedperkins@gibperk.com" TargetMode="External"/><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18.xml"/><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hyperlink" Target="http://www.learningmarket.org/" TargetMode="External"/><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39BA4A0-9DDB-4B7C-AA5A-58C54A14FED2}"/>
              </a:ext>
            </a:extLst>
          </p:cNvPr>
          <p:cNvSpPr>
            <a:spLocks noGrp="1"/>
          </p:cNvSpPr>
          <p:nvPr>
            <p:ph type="ctrTitle"/>
          </p:nvPr>
        </p:nvSpPr>
        <p:spPr>
          <a:xfrm>
            <a:off x="336885" y="742951"/>
            <a:ext cx="4332306" cy="4962524"/>
          </a:xfrm>
        </p:spPr>
        <p:txBody>
          <a:bodyPr vert="horz" lIns="91440" tIns="45720" rIns="91440" bIns="45720" rtlCol="0" anchor="ctr">
            <a:noAutofit/>
          </a:bodyPr>
          <a:lstStyle/>
          <a:p>
            <a:pPr>
              <a:lnSpc>
                <a:spcPct val="100000"/>
              </a:lnSpc>
              <a:spcBef>
                <a:spcPts val="1200"/>
              </a:spcBef>
              <a:spcAft>
                <a:spcPts val="1200"/>
              </a:spcAft>
            </a:pPr>
            <a:br>
              <a:rPr lang="en-US" sz="2300" kern="1200" dirty="0">
                <a:solidFill>
                  <a:srgbClr val="FFFFFF"/>
                </a:solidFill>
                <a:latin typeface="+mj-lt"/>
                <a:ea typeface="+mj-ea"/>
                <a:cs typeface="+mj-cs"/>
              </a:rPr>
            </a:br>
            <a:br>
              <a:rPr lang="en-US" sz="2300" kern="1200" dirty="0">
                <a:solidFill>
                  <a:srgbClr val="FFFFFF"/>
                </a:solidFill>
                <a:latin typeface="+mj-lt"/>
                <a:ea typeface="+mj-ea"/>
                <a:cs typeface="+mj-cs"/>
              </a:rPr>
            </a:br>
            <a:br>
              <a:rPr lang="en-US" sz="2300" kern="1200" dirty="0">
                <a:solidFill>
                  <a:srgbClr val="FFFFFF"/>
                </a:solidFill>
                <a:latin typeface="+mj-lt"/>
                <a:ea typeface="+mj-ea"/>
                <a:cs typeface="+mj-cs"/>
              </a:rPr>
            </a:br>
            <a:r>
              <a:rPr lang="en-US" sz="2800" kern="1200" spc="50" dirty="0">
                <a:ln w="0"/>
                <a:solidFill>
                  <a:schemeClr val="bg2"/>
                </a:solidFill>
                <a:effectLst>
                  <a:innerShdw blurRad="63500" dist="50800" dir="13500000">
                    <a:srgbClr val="000000">
                      <a:alpha val="50000"/>
                    </a:srgbClr>
                  </a:innerShdw>
                </a:effectLst>
                <a:latin typeface="Aharoni" panose="02010803020104030203" pitchFamily="2" charset="-79"/>
                <a:cs typeface="Aharoni" panose="02010803020104030203" pitchFamily="2" charset="-79"/>
              </a:rPr>
              <a:t>Ethics Quizzo</a:t>
            </a:r>
            <a:br>
              <a:rPr lang="en-US" sz="2800" kern="1200" spc="50" dirty="0">
                <a:ln w="0"/>
                <a:solidFill>
                  <a:schemeClr val="bg2"/>
                </a:solidFill>
                <a:effectLst>
                  <a:innerShdw blurRad="63500" dist="50800" dir="13500000">
                    <a:srgbClr val="000000">
                      <a:alpha val="50000"/>
                    </a:srgbClr>
                  </a:innerShdw>
                </a:effectLst>
                <a:latin typeface="Aharoni" panose="02010803020104030203" pitchFamily="2" charset="-79"/>
                <a:cs typeface="Aharoni" panose="02010803020104030203" pitchFamily="2" charset="-79"/>
              </a:rPr>
            </a:br>
            <a:br>
              <a:rPr lang="en-US" sz="2800" kern="1200" spc="50" dirty="0">
                <a:ln w="0"/>
                <a:solidFill>
                  <a:schemeClr val="bg2"/>
                </a:solidFill>
                <a:effectLst>
                  <a:innerShdw blurRad="63500" dist="50800" dir="13500000">
                    <a:srgbClr val="000000">
                      <a:alpha val="50000"/>
                    </a:srgbClr>
                  </a:innerShdw>
                </a:effectLst>
                <a:latin typeface="Aharoni" panose="02010803020104030203" pitchFamily="2" charset="-79"/>
                <a:cs typeface="Aharoni" panose="02010803020104030203" pitchFamily="2" charset="-79"/>
              </a:rPr>
            </a:br>
            <a:br>
              <a:rPr lang="en-US" sz="2300" kern="1200" spc="50" dirty="0">
                <a:ln w="0"/>
                <a:solidFill>
                  <a:schemeClr val="bg2"/>
                </a:solidFill>
                <a:effectLst>
                  <a:innerShdw blurRad="63500" dist="50800" dir="13500000">
                    <a:srgbClr val="000000">
                      <a:alpha val="50000"/>
                    </a:srgbClr>
                  </a:innerShdw>
                </a:effectLst>
                <a:latin typeface="Aharoni" panose="02010803020104030203" pitchFamily="2" charset="-79"/>
                <a:cs typeface="Aharoni" panose="02010803020104030203" pitchFamily="2" charset="-79"/>
              </a:rPr>
            </a:br>
            <a:r>
              <a:rPr lang="en-US" sz="1800" kern="1200" dirty="0">
                <a:solidFill>
                  <a:srgbClr val="FFFFFF"/>
                </a:solidFill>
                <a:latin typeface="+mj-lt"/>
                <a:ea typeface="+mj-ea"/>
                <a:cs typeface="+mj-cs"/>
              </a:rPr>
              <a:t>Presenters</a:t>
            </a:r>
            <a:br>
              <a:rPr lang="en-US" sz="2300" kern="1200" dirty="0">
                <a:solidFill>
                  <a:srgbClr val="FFFFFF"/>
                </a:solidFill>
                <a:latin typeface="+mj-lt"/>
                <a:ea typeface="+mj-ea"/>
                <a:cs typeface="+mj-cs"/>
              </a:rPr>
            </a:br>
            <a:r>
              <a:rPr lang="en-US" sz="2000" kern="1200" dirty="0">
                <a:solidFill>
                  <a:srgbClr val="FF0000"/>
                </a:solidFill>
                <a:latin typeface="+mj-lt"/>
                <a:ea typeface="+mj-ea"/>
                <a:cs typeface="+mj-cs"/>
              </a:rPr>
              <a:t>MARTIN PEZZNER, JD, CPA</a:t>
            </a:r>
            <a:br>
              <a:rPr lang="en-US" sz="2000" kern="1200" dirty="0">
                <a:solidFill>
                  <a:srgbClr val="FF0000"/>
                </a:solidFill>
                <a:latin typeface="+mj-lt"/>
                <a:ea typeface="+mj-ea"/>
                <a:cs typeface="+mj-cs"/>
              </a:rPr>
            </a:br>
            <a:r>
              <a:rPr lang="en-US" sz="2000" kern="1200" dirty="0">
                <a:solidFill>
                  <a:srgbClr val="FF0000"/>
                </a:solidFill>
                <a:latin typeface="+mj-lt"/>
                <a:ea typeface="+mj-ea"/>
                <a:cs typeface="+mj-cs"/>
              </a:rPr>
              <a:t>EDWARD L. PERKINS, JD, LLM (Tax) CPA</a:t>
            </a:r>
            <a:br>
              <a:rPr lang="en-US" sz="2000" kern="1200" dirty="0">
                <a:solidFill>
                  <a:srgbClr val="FF0000"/>
                </a:solidFill>
                <a:latin typeface="+mj-lt"/>
                <a:ea typeface="+mj-ea"/>
                <a:cs typeface="+mj-cs"/>
              </a:rPr>
            </a:br>
            <a:r>
              <a:rPr lang="en-US" sz="2000" dirty="0">
                <a:solidFill>
                  <a:srgbClr val="FF0000"/>
                </a:solidFill>
              </a:rPr>
              <a:t>PAUL FELLMAN</a:t>
            </a:r>
            <a:r>
              <a:rPr lang="en-US" sz="2000" kern="1200" dirty="0">
                <a:solidFill>
                  <a:srgbClr val="FF0000"/>
                </a:solidFill>
                <a:latin typeface="+mj-lt"/>
                <a:ea typeface="+mj-ea"/>
                <a:cs typeface="+mj-cs"/>
              </a:rPr>
              <a:t>, JD </a:t>
            </a:r>
            <a:br>
              <a:rPr lang="en-US" sz="2000" kern="1200" dirty="0">
                <a:solidFill>
                  <a:srgbClr val="FF0000"/>
                </a:solidFill>
                <a:latin typeface="+mj-lt"/>
                <a:ea typeface="+mj-ea"/>
                <a:cs typeface="+mj-cs"/>
              </a:rPr>
            </a:br>
            <a:br>
              <a:rPr lang="en-US" sz="2000" kern="1200" dirty="0">
                <a:solidFill>
                  <a:srgbClr val="FF0000"/>
                </a:solidFill>
                <a:latin typeface="+mj-lt"/>
                <a:ea typeface="+mj-ea"/>
                <a:cs typeface="+mj-cs"/>
              </a:rPr>
            </a:br>
            <a:r>
              <a:rPr lang="en-US" sz="2300" b="1" kern="1200" dirty="0">
                <a:solidFill>
                  <a:srgbClr val="FFFFFF"/>
                </a:solidFill>
                <a:latin typeface="+mj-lt"/>
                <a:ea typeface="+mj-ea"/>
                <a:cs typeface="+mj-cs"/>
              </a:rPr>
              <a:t>Two-Hour Live CLE/CPE Webinar</a:t>
            </a:r>
            <a:br>
              <a:rPr lang="en-US" sz="2300" kern="1200" dirty="0">
                <a:solidFill>
                  <a:srgbClr val="FFFFFF"/>
                </a:solidFill>
                <a:latin typeface="+mj-lt"/>
                <a:ea typeface="+mj-ea"/>
                <a:cs typeface="+mj-cs"/>
              </a:rPr>
            </a:br>
            <a:endParaRPr lang="en-US" sz="2300" kern="1200" dirty="0">
              <a:solidFill>
                <a:srgbClr val="FFFFFF"/>
              </a:solidFill>
              <a:latin typeface="+mj-lt"/>
              <a:ea typeface="+mj-ea"/>
              <a:cs typeface="+mj-cs"/>
            </a:endParaRPr>
          </a:p>
        </p:txBody>
      </p:sp>
      <p:pic>
        <p:nvPicPr>
          <p:cNvPr id="4" name="Video 4">
            <a:extLst>
              <a:ext uri="{FF2B5EF4-FFF2-40B4-BE49-F238E27FC236}">
                <a16:creationId xmlns:a16="http://schemas.microsoft.com/office/drawing/2014/main" id="{3B9BC60A-A872-48B3-9C52-B20A9019E9F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228" r="-1" b="-1"/>
          <a:stretch/>
        </p:blipFill>
        <p:spPr>
          <a:xfrm>
            <a:off x="5153822" y="457201"/>
            <a:ext cx="6553545" cy="6033800"/>
          </a:xfrm>
          <a:prstGeom prst="rect">
            <a:avLst/>
          </a:prstGeom>
        </p:spPr>
      </p:pic>
    </p:spTree>
    <p:extLst>
      <p:ext uri="{BB962C8B-B14F-4D97-AF65-F5344CB8AC3E}">
        <p14:creationId xmlns:p14="http://schemas.microsoft.com/office/powerpoint/2010/main" val="386635913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8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rot="5400000" flipH="1">
            <a:off x="1325218" y="3400434"/>
            <a:ext cx="6856214" cy="57135"/>
          </a:xfrm>
          <a:prstGeom prst="rect">
            <a:avLst/>
          </a:prstGeom>
          <a:gradFill>
            <a:gsLst>
              <a:gs pos="0">
                <a:schemeClr val="tx1"/>
              </a:gs>
              <a:gs pos="34000">
                <a:schemeClr val="tx1">
                  <a:lumMod val="75000"/>
                  <a:lumOff val="25000"/>
                </a:schemeClr>
              </a:gs>
              <a:gs pos="71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3296379" y="991365"/>
            <a:ext cx="324044" cy="830781"/>
          </a:xfrm>
          <a:prstGeom prst="rect">
            <a:avLst/>
          </a:prstGeom>
          <a:noFill/>
        </p:spPr>
        <p:txBody>
          <a:bodyPr wrap="none">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4799" b="0" i="0" u="none" strike="noStrike" kern="1200" cap="none" spc="0" normalizeH="0" baseline="0" noProof="0" dirty="0">
                <a:ln>
                  <a:noFill/>
                </a:ln>
                <a:solidFill>
                  <a:srgbClr val="FF0000"/>
                </a:solidFill>
                <a:effectLst/>
                <a:uLnTx/>
                <a:uFillTx/>
                <a:latin typeface="Calibri" panose="020F0502020204030204"/>
                <a:ea typeface="+mn-ea"/>
                <a:cs typeface="+mn-cs"/>
              </a:rPr>
              <a:t> </a:t>
            </a:r>
          </a:p>
        </p:txBody>
      </p:sp>
      <p:sp>
        <p:nvSpPr>
          <p:cNvPr id="11" name="Rectangle 10"/>
          <p:cNvSpPr/>
          <p:nvPr/>
        </p:nvSpPr>
        <p:spPr>
          <a:xfrm flipH="1">
            <a:off x="4781892" y="1219776"/>
            <a:ext cx="3085296" cy="76180"/>
          </a:xfrm>
          <a:prstGeom prst="rect">
            <a:avLst/>
          </a:prstGeom>
          <a:gradFill>
            <a:gsLst>
              <a:gs pos="0">
                <a:schemeClr val="tx1"/>
              </a:gs>
              <a:gs pos="64999">
                <a:schemeClr val="tx1">
                  <a:lumMod val="75000"/>
                  <a:lumOff val="2500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5067567" y="1646704"/>
            <a:ext cx="6044569" cy="3261149"/>
          </a:xfrm>
          <a:prstGeom prst="rect">
            <a:avLst/>
          </a:prstGeom>
          <a:noFill/>
        </p:spPr>
        <p:txBody>
          <a:bodyPr wrap="square">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799"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Abadi Extra Light" panose="020B0204020104020204" pitchFamily="34" charset="0"/>
                <a:ea typeface="+mn-ea"/>
                <a:cs typeface="+mn-cs"/>
              </a:rPr>
              <a:t>Verifying Your Attendance</a:t>
            </a:r>
          </a:p>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endParaRP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Attendees will be asked to periodically verify their attendance in order to comply with CPE/CLE guidelines.</a:t>
            </a:r>
          </a:p>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endParaRP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This involves typing </a:t>
            </a:r>
            <a:r>
              <a:rPr kumimoji="0" lang="en-US" sz="1799" b="0" i="1"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badi Extra Light" panose="020B0204020104020204" pitchFamily="34" charset="0"/>
                <a:ea typeface="+mn-ea"/>
                <a:cs typeface="+mn-cs"/>
              </a:rPr>
              <a:t>“I’m still here!!! </a:t>
            </a:r>
            <a:r>
              <a:rPr kumimoji="0" lang="en-US" sz="1799"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into </a:t>
            </a:r>
            <a:br>
              <a:rPr kumimoji="0" lang="en-US" sz="1799"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br>
            <a:r>
              <a:rPr kumimoji="0" lang="en-US" sz="1799"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the </a:t>
            </a:r>
            <a:r>
              <a:rPr kumimoji="0" lang="en-US" sz="1799" b="0" i="0" u="none" strike="noStrike" kern="1200" cap="none" spc="0" normalizeH="0" baseline="0" noProof="0" dirty="0" err="1">
                <a:ln>
                  <a:noFill/>
                </a:ln>
                <a:solidFill>
                  <a:srgbClr val="000000"/>
                </a:solidFill>
                <a:effectLst/>
                <a:uLnTx/>
                <a:uFillTx/>
                <a:latin typeface="Abadi Extra Light" panose="020B0204020104020204" pitchFamily="34" charset="0"/>
                <a:ea typeface="+mn-ea"/>
                <a:cs typeface="+mn-cs"/>
              </a:rPr>
              <a:t>chatbox</a:t>
            </a:r>
            <a:r>
              <a:rPr kumimoji="0" lang="en-US" sz="1799"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 and pressing ‘Enter’ when prompted.</a:t>
            </a:r>
          </a:p>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endParaRP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799" b="0" i="0" u="sng"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It is important that you follow all such prompts </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in order to ensure that your CPE/CLE credits </a:t>
            </a:r>
            <a:br>
              <a:rPr kumimoji="0" lang="en-US" sz="1799"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br>
            <a:r>
              <a:rPr kumimoji="0" lang="en-US" sz="1799"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are received in full.</a:t>
            </a:r>
          </a:p>
        </p:txBody>
      </p:sp>
    </p:spTree>
    <p:extLst>
      <p:ext uri="{BB962C8B-B14F-4D97-AF65-F5344CB8AC3E}">
        <p14:creationId xmlns:p14="http://schemas.microsoft.com/office/powerpoint/2010/main" val="4115453303"/>
      </p:ext>
    </p:extLst>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rot="5400000" flipH="1">
            <a:off x="1325218" y="3400434"/>
            <a:ext cx="6856214" cy="57135"/>
          </a:xfrm>
          <a:prstGeom prst="rect">
            <a:avLst/>
          </a:prstGeom>
          <a:gradFill>
            <a:gsLst>
              <a:gs pos="0">
                <a:schemeClr val="tx1"/>
              </a:gs>
              <a:gs pos="34000">
                <a:schemeClr val="tx1">
                  <a:lumMod val="75000"/>
                  <a:lumOff val="25000"/>
                </a:schemeClr>
              </a:gs>
              <a:gs pos="71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3296379" y="991365"/>
            <a:ext cx="324044" cy="830781"/>
          </a:xfrm>
          <a:prstGeom prst="rect">
            <a:avLst/>
          </a:prstGeom>
          <a:noFill/>
        </p:spPr>
        <p:txBody>
          <a:bodyPr wrap="none">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4799" b="0" i="0" u="none" strike="noStrike" kern="1200" cap="none" spc="0" normalizeH="0" baseline="0" noProof="0" dirty="0">
                <a:ln>
                  <a:noFill/>
                </a:ln>
                <a:solidFill>
                  <a:srgbClr val="FF0000"/>
                </a:solidFill>
                <a:effectLst/>
                <a:uLnTx/>
                <a:uFillTx/>
                <a:latin typeface="Calibri" panose="020F0502020204030204"/>
                <a:ea typeface="+mn-ea"/>
                <a:cs typeface="+mn-cs"/>
              </a:rPr>
              <a:t> </a:t>
            </a:r>
          </a:p>
        </p:txBody>
      </p:sp>
      <p:sp>
        <p:nvSpPr>
          <p:cNvPr id="11" name="Rectangle 10"/>
          <p:cNvSpPr/>
          <p:nvPr/>
        </p:nvSpPr>
        <p:spPr>
          <a:xfrm flipH="1">
            <a:off x="4781892" y="1219776"/>
            <a:ext cx="3085296" cy="76180"/>
          </a:xfrm>
          <a:prstGeom prst="rect">
            <a:avLst/>
          </a:prstGeom>
          <a:gradFill>
            <a:gsLst>
              <a:gs pos="0">
                <a:schemeClr val="tx1"/>
              </a:gs>
              <a:gs pos="64999">
                <a:schemeClr val="tx1">
                  <a:lumMod val="75000"/>
                  <a:lumOff val="2500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5886227" y="1641094"/>
            <a:ext cx="4418449" cy="3354123"/>
          </a:xfrm>
          <a:prstGeom prst="rect">
            <a:avLst/>
          </a:prstGeom>
          <a:noFill/>
        </p:spPr>
        <p:txBody>
          <a:bodyPr wrap="square">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799" b="1" i="0" u="none" strike="noStrike" kern="1200" cap="all" spc="0" normalizeH="0" baseline="0" noProof="0" dirty="0">
                <a:ln>
                  <a:noFill/>
                </a:ln>
                <a:solidFill>
                  <a:srgbClr val="1F497D"/>
                </a:solidFill>
                <a:effectLst>
                  <a:outerShdw blurRad="38100" dist="38100" dir="2700000" algn="tl">
                    <a:srgbClr val="000000">
                      <a:alpha val="43137"/>
                    </a:srgbClr>
                  </a:outerShdw>
                </a:effectLst>
                <a:uLnTx/>
                <a:uFillTx/>
                <a:latin typeface="Abadi Extra Light" panose="020B0204020104020204" pitchFamily="34" charset="0"/>
                <a:ea typeface="+mn-ea"/>
                <a:cs typeface="+mn-cs"/>
              </a:rPr>
              <a:t>Technical Support</a:t>
            </a:r>
          </a:p>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endParaRP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If you have issues during the presentation, please email</a:t>
            </a:r>
          </a:p>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endParaRP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Sean Tait</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000000"/>
                </a:solidFill>
                <a:effectLst/>
                <a:uLnTx/>
                <a:uFillTx/>
                <a:latin typeface="Abadi Extra Light" panose="020B0204020104020204" pitchFamily="34" charset="0"/>
                <a:ea typeface="+mn-ea"/>
                <a:cs typeface="+mn-cs"/>
                <a:hlinkClick r:id="rId3"/>
              </a:rPr>
              <a:t>stait</a:t>
            </a:r>
            <a:r>
              <a:rPr kumimoji="0" lang="en-US" sz="1800" b="1"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hlinkClick r:id="rId3"/>
              </a:rPr>
              <a:t>@gibperk.com</a:t>
            </a:r>
            <a:endParaRPr kumimoji="0" lang="en-US" sz="1800" b="1"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endParaRP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for real-time troubleshooting assistance</a:t>
            </a:r>
            <a:r>
              <a:rPr kumimoji="0" lang="en-US" sz="1800" b="1"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a:t>
            </a:r>
          </a:p>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399" b="1" i="0" u="none" strike="noStrike" kern="1200" cap="none" spc="0" normalizeH="0" baseline="0" noProof="0" dirty="0">
              <a:ln>
                <a:noFill/>
              </a:ln>
              <a:solidFill>
                <a:srgbClr val="000000"/>
              </a:solidFill>
              <a:effectLst/>
              <a:uLnTx/>
              <a:uFillTx/>
              <a:latin typeface="High Tower Text" panose="02040502050506030303" pitchFamily="18" charset="0"/>
              <a:ea typeface="+mn-ea"/>
              <a:cs typeface="+mn-cs"/>
            </a:endParaRPr>
          </a:p>
        </p:txBody>
      </p:sp>
    </p:spTree>
    <p:extLst>
      <p:ext uri="{BB962C8B-B14F-4D97-AF65-F5344CB8AC3E}">
        <p14:creationId xmlns:p14="http://schemas.microsoft.com/office/powerpoint/2010/main" val="249793775"/>
      </p:ext>
    </p:extLst>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432767" y="1575152"/>
            <a:ext cx="9825135" cy="4616520"/>
          </a:xfrm>
          <a:prstGeom prst="rect">
            <a:avLst/>
          </a:prstGeom>
          <a:noFill/>
        </p:spPr>
        <p:txBody>
          <a:bodyPr wrap="square">
            <a:spAutoFit/>
          </a:bodyPr>
          <a:lstStyle/>
          <a:p>
            <a:pPr marL="0" marR="0" lvl="0" indent="0" algn="ctr" defTabSz="457063" rtl="0" eaLnBrk="1" fontAlgn="auto" latinLnBrk="0" hangingPunct="1">
              <a:lnSpc>
                <a:spcPct val="100000"/>
              </a:lnSpc>
              <a:spcBef>
                <a:spcPts val="600"/>
              </a:spcBef>
              <a:spcAft>
                <a:spcPts val="600"/>
              </a:spcAft>
              <a:buClr>
                <a:srgbClr val="C00000"/>
              </a:buClr>
              <a:buSzTx/>
              <a:buFontTx/>
              <a:buNone/>
              <a:tabLst/>
              <a:defRPr/>
            </a:pPr>
            <a:r>
              <a:rPr kumimoji="0" lang="en-US" sz="2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Bell MT" panose="02020503060305020303" pitchFamily="18" charset="0"/>
                <a:ea typeface="+mn-ea"/>
                <a:cs typeface="+mn-cs"/>
              </a:rPr>
              <a:t>Questions</a:t>
            </a:r>
            <a:endParaRPr kumimoji="0" lang="en-US" sz="24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endParaRPr>
          </a:p>
          <a:p>
            <a:pPr marL="571329" marR="0" lvl="0" indent="-571329" algn="ctr" defTabSz="457063" rtl="0" eaLnBrk="1" fontAlgn="auto" latinLnBrk="0" hangingPunct="1">
              <a:lnSpc>
                <a:spcPct val="100000"/>
              </a:lnSpc>
              <a:spcBef>
                <a:spcPts val="600"/>
              </a:spcBef>
              <a:spcAft>
                <a:spcPts val="600"/>
              </a:spcAft>
              <a:buClr>
                <a:srgbClr val="C00000"/>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If you have any questions during the program, please type them into the chat box and I will try to address them during the program.</a:t>
            </a:r>
          </a:p>
          <a:p>
            <a:pPr marL="571329" marR="0" lvl="0" indent="-571329" algn="ctr" defTabSz="457063" rtl="0" eaLnBrk="1" fontAlgn="auto" latinLnBrk="0" hangingPunct="1">
              <a:lnSpc>
                <a:spcPct val="100000"/>
              </a:lnSpc>
              <a:spcBef>
                <a:spcPts val="600"/>
              </a:spcBef>
              <a:spcAft>
                <a:spcPts val="600"/>
              </a:spcAft>
              <a:buClr>
                <a:srgbClr val="C00000"/>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If your question is </a:t>
            </a:r>
            <a:r>
              <a:rPr kumimoji="0" lang="en-US" sz="2400" b="0" i="1"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not answered </a:t>
            </a:r>
            <a:r>
              <a:rPr kumimoji="0" lang="en-US" sz="24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during the program you will receive an ‘</a:t>
            </a:r>
            <a:br>
              <a:rPr kumimoji="0" lang="en-US" sz="24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br>
            <a:r>
              <a:rPr kumimoji="0" lang="en-US" sz="24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e-mail response after the program is concluded.</a:t>
            </a:r>
          </a:p>
          <a:p>
            <a:pPr marL="571329" marR="0" lvl="0" indent="-571329" algn="ctr" defTabSz="457063" rtl="0" eaLnBrk="1" fontAlgn="auto" latinLnBrk="0" hangingPunct="1">
              <a:lnSpc>
                <a:spcPct val="100000"/>
              </a:lnSpc>
              <a:spcBef>
                <a:spcPts val="600"/>
              </a:spcBef>
              <a:spcAft>
                <a:spcPts val="600"/>
              </a:spcAft>
              <a:buClr>
                <a:srgbClr val="C00000"/>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If you have questions after the program is concluded please </a:t>
            </a:r>
            <a:br>
              <a:rPr kumimoji="0" lang="en-US" sz="24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br>
            <a:r>
              <a:rPr kumimoji="0" lang="en-US" sz="24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e-mail your question to –</a:t>
            </a:r>
          </a:p>
          <a:p>
            <a:pPr marL="0" marR="0" lvl="0" indent="0" algn="ctr" defTabSz="457063" rtl="0" eaLnBrk="1" fontAlgn="auto" latinLnBrk="0" hangingPunct="1">
              <a:lnSpc>
                <a:spcPct val="100000"/>
              </a:lnSpc>
              <a:spcBef>
                <a:spcPts val="600"/>
              </a:spcBef>
              <a:spcAft>
                <a:spcPts val="600"/>
              </a:spcAft>
              <a:buClr>
                <a:srgbClr val="C00000"/>
              </a:buClr>
              <a:buSzTx/>
              <a:buFontTx/>
              <a:buNone/>
              <a:tabLst/>
              <a:defRPr/>
            </a:pPr>
            <a:r>
              <a:rPr kumimoji="0" lang="en-US" sz="2400" b="0" i="0" u="none" strike="noStrike" kern="1200" cap="none" spc="0" normalizeH="0" baseline="0" noProof="0" dirty="0">
                <a:ln>
                  <a:noFill/>
                </a:ln>
                <a:solidFill>
                  <a:srgbClr val="C00000"/>
                </a:solidFill>
                <a:effectLst/>
                <a:uLnTx/>
                <a:uFillTx/>
                <a:latin typeface="Abadi Extra Light" panose="020B0204020104020204" pitchFamily="34" charset="0"/>
                <a:ea typeface="+mn-ea"/>
                <a:cs typeface="+mn-cs"/>
                <a:hlinkClick r:id="rId3">
                  <a:extLst>
                    <a:ext uri="{A12FA001-AC4F-418D-AE19-62706E023703}">
                      <ahyp:hlinkClr xmlns:ahyp="http://schemas.microsoft.com/office/drawing/2018/hyperlinkcolor" val="tx"/>
                    </a:ext>
                  </a:extLst>
                </a:hlinkClick>
              </a:rPr>
              <a:t>mpezzner@gibperk.com</a:t>
            </a:r>
          </a:p>
          <a:p>
            <a:pPr marL="0" marR="0" lvl="0" indent="0" algn="ctr" defTabSz="457063" rtl="0" eaLnBrk="1" fontAlgn="auto" latinLnBrk="0" hangingPunct="1">
              <a:lnSpc>
                <a:spcPct val="100000"/>
              </a:lnSpc>
              <a:spcBef>
                <a:spcPts val="600"/>
              </a:spcBef>
              <a:spcAft>
                <a:spcPts val="600"/>
              </a:spcAft>
              <a:buClr>
                <a:srgbClr val="C00000"/>
              </a:buClr>
              <a:buSzTx/>
              <a:buFontTx/>
              <a:buNone/>
              <a:tabLst/>
              <a:defRPr/>
            </a:pPr>
            <a:r>
              <a:rPr kumimoji="0" lang="en-US" sz="2400" b="0" i="0" u="none" strike="noStrike" kern="1200" cap="none" spc="0" normalizeH="0" baseline="0" noProof="0" dirty="0">
                <a:ln>
                  <a:noFill/>
                </a:ln>
                <a:solidFill>
                  <a:srgbClr val="C00000"/>
                </a:solidFill>
                <a:effectLst/>
                <a:uLnTx/>
                <a:uFillTx/>
                <a:latin typeface="Abadi Extra Light" panose="020B0204020104020204" pitchFamily="34" charset="0"/>
                <a:ea typeface="+mn-ea"/>
                <a:cs typeface="+mn-cs"/>
                <a:hlinkClick r:id="rId3">
                  <a:extLst>
                    <a:ext uri="{A12FA001-AC4F-418D-AE19-62706E023703}">
                      <ahyp:hlinkClr xmlns:ahyp="http://schemas.microsoft.com/office/drawing/2018/hyperlinkcolor" val="tx"/>
                    </a:ext>
                  </a:extLst>
                </a:hlinkClick>
              </a:rPr>
              <a:t>tperkins@gibperk.com</a:t>
            </a:r>
            <a:br>
              <a:rPr kumimoji="0" lang="en-US" sz="2400" b="0" i="0" u="none" strike="noStrike" kern="1200" cap="none" spc="0" normalizeH="0" baseline="0" noProof="0" dirty="0">
                <a:ln>
                  <a:noFill/>
                </a:ln>
                <a:solidFill>
                  <a:srgbClr val="C00000"/>
                </a:solidFill>
                <a:effectLst/>
                <a:uLnTx/>
                <a:uFillTx/>
                <a:latin typeface="Abadi Extra Light" panose="020B0204020104020204" pitchFamily="34" charset="0"/>
                <a:ea typeface="+mn-ea"/>
                <a:cs typeface="+mn-cs"/>
              </a:rPr>
            </a:br>
            <a:endParaRPr kumimoji="0" lang="en-US" sz="2799"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3780" name="AutoShape 4" descr="http://downloads.animationfactory.com/download/question_md_clr.gif?t=1447862876&amp;m=32992063&amp;h=bda19fe6a9044b512d4721be56c0e5d5"/>
          <p:cNvSpPr>
            <a:spLocks noChangeAspect="1" noChangeArrowheads="1"/>
          </p:cNvSpPr>
          <p:nvPr/>
        </p:nvSpPr>
        <p:spPr bwMode="auto">
          <a:xfrm>
            <a:off x="2703604" y="-135597"/>
            <a:ext cx="171405" cy="30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063" rtl="0" eaLnBrk="1" fontAlgn="auto" latinLnBrk="0" hangingPunct="1">
              <a:lnSpc>
                <a:spcPct val="100000"/>
              </a:lnSpc>
              <a:spcBef>
                <a:spcPts val="0"/>
              </a:spcBef>
              <a:spcAft>
                <a:spcPts val="0"/>
              </a:spcAft>
              <a:buClrTx/>
              <a:buSzTx/>
              <a:buFontTx/>
              <a:buNone/>
              <a:tabLst/>
              <a:defRPr/>
            </a:pPr>
            <a:endParaRPr kumimoji="0" lang="en-US" altLang="en-US" sz="1799" b="0" i="0" u="none" strike="noStrike" kern="1200" cap="none" spc="0" normalizeH="0" baseline="0" noProof="0">
              <a:ln>
                <a:noFill/>
              </a:ln>
              <a:solidFill>
                <a:srgbClr val="000000"/>
              </a:solidFill>
              <a:effectLst/>
              <a:uLnTx/>
              <a:uFillTx/>
              <a:latin typeface="Franklin Gothic Book" panose="020B0503020102020204" pitchFamily="34" charset="0"/>
              <a:ea typeface="+mn-ea"/>
              <a:cs typeface="Arial" panose="020B0604020202020204" pitchFamily="34" charset="0"/>
            </a:endParaRPr>
          </a:p>
        </p:txBody>
      </p:sp>
    </p:spTree>
    <p:extLst>
      <p:ext uri="{BB962C8B-B14F-4D97-AF65-F5344CB8AC3E}">
        <p14:creationId xmlns:p14="http://schemas.microsoft.com/office/powerpoint/2010/main" val="1374953275"/>
      </p:ext>
    </p:extLst>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39BA4A0-9DDB-4B7C-AA5A-58C54A14FED2}"/>
              </a:ext>
            </a:extLst>
          </p:cNvPr>
          <p:cNvSpPr>
            <a:spLocks noGrp="1"/>
          </p:cNvSpPr>
          <p:nvPr>
            <p:ph type="ctrTitle"/>
          </p:nvPr>
        </p:nvSpPr>
        <p:spPr>
          <a:xfrm>
            <a:off x="336885" y="742951"/>
            <a:ext cx="4332306" cy="4962524"/>
          </a:xfrm>
        </p:spPr>
        <p:txBody>
          <a:bodyPr vert="horz" lIns="91440" tIns="45720" rIns="91440" bIns="45720" rtlCol="0" anchor="ctr">
            <a:noAutofit/>
          </a:bodyPr>
          <a:lstStyle/>
          <a:p>
            <a:pPr>
              <a:lnSpc>
                <a:spcPct val="100000"/>
              </a:lnSpc>
              <a:spcBef>
                <a:spcPts val="1200"/>
              </a:spcBef>
              <a:spcAft>
                <a:spcPts val="1200"/>
              </a:spcAft>
            </a:pPr>
            <a:br>
              <a:rPr lang="en-US" sz="2300" kern="1200" dirty="0">
                <a:solidFill>
                  <a:srgbClr val="FFFFFF"/>
                </a:solidFill>
                <a:latin typeface="+mj-lt"/>
                <a:ea typeface="+mj-ea"/>
                <a:cs typeface="+mj-cs"/>
              </a:rPr>
            </a:br>
            <a:br>
              <a:rPr lang="en-US" sz="2300" kern="1200" dirty="0">
                <a:solidFill>
                  <a:srgbClr val="FFFFFF"/>
                </a:solidFill>
                <a:latin typeface="+mj-lt"/>
                <a:ea typeface="+mj-ea"/>
                <a:cs typeface="+mj-cs"/>
              </a:rPr>
            </a:br>
            <a:br>
              <a:rPr lang="en-US" sz="2300" kern="1200" dirty="0">
                <a:solidFill>
                  <a:srgbClr val="FFFFFF"/>
                </a:solidFill>
                <a:latin typeface="+mj-lt"/>
                <a:ea typeface="+mj-ea"/>
                <a:cs typeface="+mj-cs"/>
              </a:rPr>
            </a:br>
            <a:r>
              <a:rPr lang="en-US" sz="2800" kern="1200" spc="50" dirty="0">
                <a:ln w="0"/>
                <a:solidFill>
                  <a:schemeClr val="bg2"/>
                </a:solidFill>
                <a:effectLst>
                  <a:innerShdw blurRad="63500" dist="50800" dir="13500000">
                    <a:srgbClr val="000000">
                      <a:alpha val="50000"/>
                    </a:srgbClr>
                  </a:innerShdw>
                </a:effectLst>
                <a:latin typeface="Aharoni" panose="02010803020104030203" pitchFamily="2" charset="-79"/>
                <a:cs typeface="Aharoni" panose="02010803020104030203" pitchFamily="2" charset="-79"/>
              </a:rPr>
              <a:t>POST-MORTEM ESTATE PLANNING – Part One </a:t>
            </a:r>
            <a:br>
              <a:rPr lang="en-US" sz="2300" kern="1200" spc="50" dirty="0">
                <a:ln w="0"/>
                <a:solidFill>
                  <a:schemeClr val="bg2"/>
                </a:solidFill>
                <a:effectLst>
                  <a:innerShdw blurRad="63500" dist="50800" dir="13500000">
                    <a:srgbClr val="000000">
                      <a:alpha val="50000"/>
                    </a:srgbClr>
                  </a:innerShdw>
                </a:effectLst>
                <a:latin typeface="Aharoni" panose="02010803020104030203" pitchFamily="2" charset="-79"/>
                <a:cs typeface="Aharoni" panose="02010803020104030203" pitchFamily="2" charset="-79"/>
              </a:rPr>
            </a:br>
            <a:r>
              <a:rPr lang="en-US" sz="1800" kern="1200" dirty="0">
                <a:solidFill>
                  <a:srgbClr val="FFFFFF"/>
                </a:solidFill>
                <a:latin typeface="+mj-lt"/>
                <a:ea typeface="+mj-ea"/>
                <a:cs typeface="+mj-cs"/>
              </a:rPr>
              <a:t>Presenters</a:t>
            </a:r>
            <a:br>
              <a:rPr lang="en-US" sz="2300" kern="1200" dirty="0">
                <a:solidFill>
                  <a:srgbClr val="FFFFFF"/>
                </a:solidFill>
                <a:latin typeface="+mj-lt"/>
                <a:ea typeface="+mj-ea"/>
                <a:cs typeface="+mj-cs"/>
              </a:rPr>
            </a:br>
            <a:r>
              <a:rPr lang="en-US" sz="2000" kern="1200" dirty="0">
                <a:solidFill>
                  <a:srgbClr val="FF0000"/>
                </a:solidFill>
                <a:latin typeface="+mj-lt"/>
                <a:ea typeface="+mj-ea"/>
                <a:cs typeface="+mj-cs"/>
              </a:rPr>
              <a:t>MARTIN PEZZNER, JD, CPA</a:t>
            </a:r>
            <a:br>
              <a:rPr lang="en-US" sz="2000" kern="1200" dirty="0">
                <a:solidFill>
                  <a:srgbClr val="FF0000"/>
                </a:solidFill>
                <a:latin typeface="+mj-lt"/>
                <a:ea typeface="+mj-ea"/>
                <a:cs typeface="+mj-cs"/>
              </a:rPr>
            </a:br>
            <a:r>
              <a:rPr lang="en-US" sz="2000" kern="1200" dirty="0">
                <a:solidFill>
                  <a:srgbClr val="FF0000"/>
                </a:solidFill>
                <a:latin typeface="+mj-lt"/>
                <a:ea typeface="+mj-ea"/>
                <a:cs typeface="+mj-cs"/>
              </a:rPr>
              <a:t>EDWARD L. PERKINS, JD, LLM (Tax) CPA</a:t>
            </a:r>
            <a:br>
              <a:rPr lang="en-US" sz="2000" kern="1200" dirty="0">
                <a:solidFill>
                  <a:srgbClr val="FF0000"/>
                </a:solidFill>
                <a:latin typeface="+mj-lt"/>
                <a:ea typeface="+mj-ea"/>
                <a:cs typeface="+mj-cs"/>
              </a:rPr>
            </a:br>
            <a:r>
              <a:rPr lang="en-US" sz="2000" kern="1200" dirty="0">
                <a:solidFill>
                  <a:srgbClr val="FF0000"/>
                </a:solidFill>
                <a:latin typeface="+mj-lt"/>
                <a:ea typeface="+mj-ea"/>
                <a:cs typeface="+mj-cs"/>
              </a:rPr>
              <a:t>PAUL FELLMAN, JD </a:t>
            </a:r>
            <a:br>
              <a:rPr lang="en-US" sz="2000" kern="1200" dirty="0">
                <a:solidFill>
                  <a:srgbClr val="FF0000"/>
                </a:solidFill>
                <a:latin typeface="+mj-lt"/>
                <a:ea typeface="+mj-ea"/>
                <a:cs typeface="+mj-cs"/>
              </a:rPr>
            </a:br>
            <a:br>
              <a:rPr lang="en-US" sz="2000" kern="1200" dirty="0">
                <a:solidFill>
                  <a:srgbClr val="FF0000"/>
                </a:solidFill>
                <a:latin typeface="+mj-lt"/>
                <a:ea typeface="+mj-ea"/>
                <a:cs typeface="+mj-cs"/>
              </a:rPr>
            </a:br>
            <a:r>
              <a:rPr lang="en-US" sz="2300" b="1" kern="1200" dirty="0">
                <a:solidFill>
                  <a:srgbClr val="FFFFFF"/>
                </a:solidFill>
                <a:latin typeface="+mj-lt"/>
                <a:ea typeface="+mj-ea"/>
                <a:cs typeface="+mj-cs"/>
              </a:rPr>
              <a:t>Two-Hour Live CLE/CPE Webinar</a:t>
            </a:r>
            <a:br>
              <a:rPr lang="en-US" sz="2300" kern="1200" dirty="0">
                <a:solidFill>
                  <a:srgbClr val="FFFFFF"/>
                </a:solidFill>
                <a:latin typeface="+mj-lt"/>
                <a:ea typeface="+mj-ea"/>
                <a:cs typeface="+mj-cs"/>
              </a:rPr>
            </a:br>
            <a:endParaRPr lang="en-US" sz="2300" kern="1200" dirty="0">
              <a:solidFill>
                <a:srgbClr val="FFFFFF"/>
              </a:solidFill>
              <a:latin typeface="+mj-lt"/>
              <a:ea typeface="+mj-ea"/>
              <a:cs typeface="+mj-cs"/>
            </a:endParaRPr>
          </a:p>
        </p:txBody>
      </p:sp>
      <p:pic>
        <p:nvPicPr>
          <p:cNvPr id="4" name="Video 4">
            <a:extLst>
              <a:ext uri="{FF2B5EF4-FFF2-40B4-BE49-F238E27FC236}">
                <a16:creationId xmlns:a16="http://schemas.microsoft.com/office/drawing/2014/main" id="{3B9BC60A-A872-48B3-9C52-B20A9019E9F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228" r="-1" b="-1"/>
          <a:stretch/>
        </p:blipFill>
        <p:spPr>
          <a:xfrm>
            <a:off x="5153822" y="457201"/>
            <a:ext cx="6553545" cy="6033800"/>
          </a:xfrm>
          <a:prstGeom prst="rect">
            <a:avLst/>
          </a:prstGeom>
        </p:spPr>
      </p:pic>
    </p:spTree>
    <p:extLst>
      <p:ext uri="{BB962C8B-B14F-4D97-AF65-F5344CB8AC3E}">
        <p14:creationId xmlns:p14="http://schemas.microsoft.com/office/powerpoint/2010/main" val="186325841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8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C49CD0-145C-E18D-D77B-53508AE1FDBB}"/>
              </a:ext>
            </a:extLst>
          </p:cNvPr>
          <p:cNvSpPr>
            <a:spLocks noGrp="1"/>
          </p:cNvSpPr>
          <p:nvPr>
            <p:ph type="title"/>
          </p:nvPr>
        </p:nvSpPr>
        <p:spPr>
          <a:xfrm>
            <a:off x="761800" y="762001"/>
            <a:ext cx="7821761" cy="1708242"/>
          </a:xfrm>
          <a:solidFill>
            <a:schemeClr val="accent4">
              <a:lumMod val="20000"/>
              <a:lumOff val="80000"/>
            </a:schemeClr>
          </a:solidFill>
          <a:effectLst>
            <a:outerShdw blurRad="50800" dist="50800" dir="5400000" algn="ctr" rotWithShape="0">
              <a:srgbClr val="000000">
                <a:alpha val="99000"/>
              </a:srgbClr>
            </a:outerShdw>
          </a:effectLst>
        </p:spPr>
        <p:txBody>
          <a:bodyPr lIns="182880" tIns="182880" rIns="182880" bIns="182880" anchor="ctr">
            <a:normAutofit/>
          </a:bodyPr>
          <a:lstStyle/>
          <a:p>
            <a:pPr>
              <a:lnSpc>
                <a:spcPct val="100000"/>
              </a:lnSpc>
            </a:pPr>
            <a:r>
              <a:rPr lang="en-US" sz="2400" dirty="0">
                <a:latin typeface="Arial Nova Light" panose="020B0304020202020204" pitchFamily="34" charset="0"/>
              </a:rPr>
              <a:t>Can a lawyer whose fee agreement describes a flat fee as “nonrefundable” and “earned upon receipt” deposit the fee into an operating or business account?</a:t>
            </a:r>
          </a:p>
        </p:txBody>
      </p:sp>
      <p:sp>
        <p:nvSpPr>
          <p:cNvPr id="3" name="Content Placeholder 2">
            <a:extLst>
              <a:ext uri="{FF2B5EF4-FFF2-40B4-BE49-F238E27FC236}">
                <a16:creationId xmlns:a16="http://schemas.microsoft.com/office/drawing/2014/main" id="{38E420E6-00F7-5084-F3EE-939FD946FA5C}"/>
              </a:ext>
            </a:extLst>
          </p:cNvPr>
          <p:cNvSpPr>
            <a:spLocks noGrp="1"/>
          </p:cNvSpPr>
          <p:nvPr>
            <p:ph idx="1"/>
          </p:nvPr>
        </p:nvSpPr>
        <p:spPr>
          <a:xfrm>
            <a:off x="761800" y="2165444"/>
            <a:ext cx="7821761" cy="3769835"/>
          </a:xfrm>
        </p:spPr>
        <p:txBody>
          <a:bodyPr anchor="ctr">
            <a:normAutofit/>
          </a:bodyPr>
          <a:lstStyle/>
          <a:p>
            <a:pPr marL="0" indent="0">
              <a:spcAft>
                <a:spcPts val="1200"/>
              </a:spcAft>
              <a:buNone/>
            </a:pPr>
            <a:endParaRPr lang="en-US" dirty="0">
              <a:latin typeface="Abadi Extra Light" panose="020F0502020204030204" pitchFamily="34" charset="0"/>
            </a:endParaRPr>
          </a:p>
          <a:p>
            <a:pPr marL="461963" indent="-461963">
              <a:spcAft>
                <a:spcPts val="1200"/>
              </a:spcAft>
              <a:buNone/>
            </a:pPr>
            <a:r>
              <a:rPr lang="en-US" dirty="0">
                <a:latin typeface="Arial Nova Light" panose="020B0304020202020204" pitchFamily="34" charset="0"/>
              </a:rPr>
              <a:t>A. Yes, no problem</a:t>
            </a:r>
          </a:p>
          <a:p>
            <a:pPr marL="461963" indent="-461963">
              <a:spcAft>
                <a:spcPts val="1200"/>
              </a:spcAft>
              <a:buNone/>
            </a:pPr>
            <a:r>
              <a:rPr lang="en-US" dirty="0">
                <a:latin typeface="Arial Nova Light" panose="020B0304020202020204" pitchFamily="34" charset="0"/>
              </a:rPr>
              <a:t>B. No, unless you want to be disbarred.</a:t>
            </a:r>
          </a:p>
          <a:p>
            <a:pPr marL="461963" indent="-461963">
              <a:spcAft>
                <a:spcPts val="1200"/>
              </a:spcAft>
              <a:buNone/>
            </a:pPr>
            <a:r>
              <a:rPr lang="en-US" dirty="0">
                <a:latin typeface="Arial Nova Light" panose="020B0304020202020204" pitchFamily="34" charset="0"/>
              </a:rPr>
              <a:t>C. Only if there is an engagement letter that discloses that the fee is “nonrefundable”.</a:t>
            </a:r>
          </a:p>
          <a:p>
            <a:pPr marL="0" indent="0">
              <a:buNone/>
            </a:pPr>
            <a:endParaRPr lang="en-US" sz="2000" dirty="0"/>
          </a:p>
        </p:txBody>
      </p:sp>
      <p:pic>
        <p:nvPicPr>
          <p:cNvPr id="5" name="Picture 4" descr="A hand holding a pen and shading circles on a sheet">
            <a:extLst>
              <a:ext uri="{FF2B5EF4-FFF2-40B4-BE49-F238E27FC236}">
                <a16:creationId xmlns:a16="http://schemas.microsoft.com/office/drawing/2014/main" id="{91526D2C-6A9F-C85C-AB63-368D9E5EB19F}"/>
              </a:ext>
            </a:extLst>
          </p:cNvPr>
          <p:cNvPicPr>
            <a:picLocks noChangeAspect="1"/>
          </p:cNvPicPr>
          <p:nvPr/>
        </p:nvPicPr>
        <p:blipFill rotWithShape="1">
          <a:blip r:embed="rId2"/>
          <a:srcRect l="39617" r="15147" b="-1"/>
          <a:stretch/>
        </p:blipFill>
        <p:spPr>
          <a:xfrm>
            <a:off x="8849031" y="-10886"/>
            <a:ext cx="3342969"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803622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left)">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49CD0-145C-E18D-D77B-53508AE1FDBB}"/>
              </a:ext>
            </a:extLst>
          </p:cNvPr>
          <p:cNvSpPr>
            <a:spLocks noGrp="1"/>
          </p:cNvSpPr>
          <p:nvPr>
            <p:ph type="title"/>
          </p:nvPr>
        </p:nvSpPr>
        <p:spPr>
          <a:xfrm>
            <a:off x="838200" y="621917"/>
            <a:ext cx="10515600" cy="1325563"/>
          </a:xfrm>
        </p:spPr>
        <p:txBody>
          <a:bodyPr>
            <a:noAutofit/>
          </a:bodyPr>
          <a:lstStyle/>
          <a:p>
            <a:pPr>
              <a:lnSpc>
                <a:spcPct val="100000"/>
              </a:lnSpc>
            </a:pPr>
            <a:r>
              <a:rPr lang="en-US" sz="2000" b="1" dirty="0">
                <a:solidFill>
                  <a:srgbClr val="FF0000"/>
                </a:solidFill>
                <a:latin typeface="Abadi Extra Light" panose="020B0204020104020204" pitchFamily="34" charset="0"/>
              </a:rPr>
              <a:t>Opinion 2022-300 (undated) (JOINT OPINION WITH PHILADELPHIA BAR ASSOCIATION) Fees; Fee agreements; Retainer agreements; Trust accounts; IOLTA programs; Disclosure</a:t>
            </a:r>
            <a:r>
              <a:rPr lang="en-US" sz="2000" b="1" dirty="0">
                <a:solidFill>
                  <a:srgbClr val="FF0000"/>
                </a:solidFill>
              </a:rPr>
              <a:t>. </a:t>
            </a:r>
          </a:p>
        </p:txBody>
      </p:sp>
      <p:sp>
        <p:nvSpPr>
          <p:cNvPr id="3" name="Content Placeholder 2">
            <a:extLst>
              <a:ext uri="{FF2B5EF4-FFF2-40B4-BE49-F238E27FC236}">
                <a16:creationId xmlns:a16="http://schemas.microsoft.com/office/drawing/2014/main" id="{38E420E6-00F7-5084-F3EE-939FD946FA5C}"/>
              </a:ext>
            </a:extLst>
          </p:cNvPr>
          <p:cNvSpPr>
            <a:spLocks noGrp="1"/>
          </p:cNvSpPr>
          <p:nvPr>
            <p:ph idx="1"/>
          </p:nvPr>
        </p:nvSpPr>
        <p:spPr>
          <a:xfrm>
            <a:off x="458527" y="1947480"/>
            <a:ext cx="11106150" cy="3737769"/>
          </a:xfrm>
        </p:spPr>
        <p:txBody>
          <a:bodyPr>
            <a:normAutofit fontScale="92500"/>
          </a:bodyPr>
          <a:lstStyle/>
          <a:p>
            <a:pPr marL="457200" lvl="1" indent="0">
              <a:lnSpc>
                <a:spcPct val="100000"/>
              </a:lnSpc>
              <a:spcBef>
                <a:spcPts val="1200"/>
              </a:spcBef>
              <a:spcAft>
                <a:spcPts val="1200"/>
              </a:spcAft>
              <a:buNone/>
            </a:pPr>
            <a:r>
              <a:rPr lang="en-US" sz="2800" dirty="0">
                <a:solidFill>
                  <a:schemeClr val="bg1">
                    <a:lumMod val="95000"/>
                  </a:schemeClr>
                </a:solidFill>
                <a:latin typeface="Abadi Extra Light" panose="020B0204020104020204" pitchFamily="34" charset="0"/>
              </a:rPr>
              <a:t>A lawyer whose fee agreement describes a flat fee as “nonrefundable” and “earned upon receipt” may deposit the fee into an operating or business account. </a:t>
            </a:r>
          </a:p>
          <a:p>
            <a:pPr marL="457200" lvl="1" indent="0">
              <a:lnSpc>
                <a:spcPct val="100000"/>
              </a:lnSpc>
              <a:spcBef>
                <a:spcPts val="1200"/>
              </a:spcBef>
              <a:spcAft>
                <a:spcPts val="1200"/>
              </a:spcAft>
              <a:buNone/>
            </a:pPr>
            <a:r>
              <a:rPr lang="en-US" sz="2800" dirty="0">
                <a:solidFill>
                  <a:schemeClr val="bg1">
                    <a:lumMod val="95000"/>
                  </a:schemeClr>
                </a:solidFill>
                <a:latin typeface="Abadi Extra Light" panose="020B0204020104020204" pitchFamily="34" charset="0"/>
              </a:rPr>
              <a:t>The fee is not considered a fee paid in advance for purposes of Rule 1.15(i). </a:t>
            </a:r>
          </a:p>
          <a:p>
            <a:pPr marL="457200" lvl="1" indent="0">
              <a:lnSpc>
                <a:spcPct val="100000"/>
              </a:lnSpc>
              <a:spcBef>
                <a:spcPts val="1200"/>
              </a:spcBef>
              <a:spcAft>
                <a:spcPts val="1200"/>
              </a:spcAft>
              <a:buNone/>
            </a:pPr>
            <a:r>
              <a:rPr lang="en-US" sz="2800" dirty="0">
                <a:solidFill>
                  <a:schemeClr val="bg1">
                    <a:lumMod val="95000"/>
                  </a:schemeClr>
                </a:solidFill>
                <a:latin typeface="Abadi Extra Light" panose="020B0204020104020204" pitchFamily="34" charset="0"/>
              </a:rPr>
              <a:t>The opinion recommends the use of an engagement letter disclosing into which account the lawyer will deposit the fee and provides suggested language. </a:t>
            </a:r>
          </a:p>
          <a:p>
            <a:pPr marL="457200" lvl="1" indent="0">
              <a:lnSpc>
                <a:spcPct val="100000"/>
              </a:lnSpc>
              <a:buNone/>
            </a:pPr>
            <a:r>
              <a:rPr lang="en-US" sz="1500" dirty="0">
                <a:solidFill>
                  <a:schemeClr val="bg1">
                    <a:lumMod val="95000"/>
                  </a:schemeClr>
                </a:solidFill>
                <a:latin typeface="Abadi Extra Light" panose="020B0204020104020204" pitchFamily="34" charset="0"/>
              </a:rPr>
              <a:t>Pennsylvania Formal Opinion 1995-100; Pennsylvania Rules 1.0(b) and (e), 1.4, 1.5, 1.15; </a:t>
            </a:r>
            <a:r>
              <a:rPr lang="en-US" sz="1500" u="sng" dirty="0">
                <a:solidFill>
                  <a:schemeClr val="bg1">
                    <a:lumMod val="95000"/>
                  </a:schemeClr>
                </a:solidFill>
                <a:latin typeface="Abadi Extra Light" panose="020B0204020104020204" pitchFamily="34" charset="0"/>
                <a:hlinkClick r:id="rId2">
                  <a:extLst>
                    <a:ext uri="{A12FA001-AC4F-418D-AE19-62706E023703}">
                      <ahyp:hlinkClr xmlns:ahyp="http://schemas.microsoft.com/office/drawing/2018/hyperlinkcolor" val="tx"/>
                    </a:ext>
                  </a:extLst>
                </a:hlinkClick>
              </a:rPr>
              <a:t>ABA Model Rule 1.0</a:t>
            </a:r>
            <a:r>
              <a:rPr lang="en-US" sz="1500" dirty="0">
                <a:solidFill>
                  <a:schemeClr val="bg1">
                    <a:lumMod val="95000"/>
                  </a:schemeClr>
                </a:solidFill>
                <a:latin typeface="Abadi Extra Light" panose="020B0204020104020204" pitchFamily="34" charset="0"/>
              </a:rPr>
              <a:t>, </a:t>
            </a:r>
            <a:r>
              <a:rPr lang="en-US" sz="1500" u="sng" dirty="0">
                <a:solidFill>
                  <a:schemeClr val="bg1">
                    <a:lumMod val="95000"/>
                  </a:schemeClr>
                </a:solidFill>
                <a:latin typeface="Abadi Extra Light" panose="020B0204020104020204" pitchFamily="34" charset="0"/>
                <a:hlinkClick r:id="rId3">
                  <a:extLst>
                    <a:ext uri="{A12FA001-AC4F-418D-AE19-62706E023703}">
                      <ahyp:hlinkClr xmlns:ahyp="http://schemas.microsoft.com/office/drawing/2018/hyperlinkcolor" val="tx"/>
                    </a:ext>
                  </a:extLst>
                </a:hlinkClick>
              </a:rPr>
              <a:t>Model Rule 1.4</a:t>
            </a:r>
            <a:r>
              <a:rPr lang="en-US" sz="1500" dirty="0">
                <a:solidFill>
                  <a:schemeClr val="bg1">
                    <a:lumMod val="95000"/>
                  </a:schemeClr>
                </a:solidFill>
                <a:latin typeface="Abadi Extra Light" panose="020B0204020104020204" pitchFamily="34" charset="0"/>
              </a:rPr>
              <a:t>, </a:t>
            </a:r>
            <a:r>
              <a:rPr lang="en-US" sz="1500" u="sng" dirty="0">
                <a:solidFill>
                  <a:schemeClr val="bg1">
                    <a:lumMod val="95000"/>
                  </a:schemeClr>
                </a:solidFill>
                <a:latin typeface="Abadi Extra Light" panose="020B0204020104020204" pitchFamily="34" charset="0"/>
                <a:hlinkClick r:id="rId4">
                  <a:extLst>
                    <a:ext uri="{A12FA001-AC4F-418D-AE19-62706E023703}">
                      <ahyp:hlinkClr xmlns:ahyp="http://schemas.microsoft.com/office/drawing/2018/hyperlinkcolor" val="tx"/>
                    </a:ext>
                  </a:extLst>
                </a:hlinkClick>
              </a:rPr>
              <a:t>Model Rule 1.5</a:t>
            </a:r>
            <a:r>
              <a:rPr lang="en-US" sz="1500" dirty="0">
                <a:solidFill>
                  <a:schemeClr val="bg1">
                    <a:lumMod val="95000"/>
                  </a:schemeClr>
                </a:solidFill>
                <a:latin typeface="Abadi Extra Light" panose="020B0204020104020204" pitchFamily="34" charset="0"/>
              </a:rPr>
              <a:t>, </a:t>
            </a:r>
            <a:r>
              <a:rPr lang="en-US" sz="1500" u="sng" dirty="0">
                <a:solidFill>
                  <a:schemeClr val="bg1">
                    <a:lumMod val="95000"/>
                  </a:schemeClr>
                </a:solidFill>
                <a:latin typeface="Abadi Extra Light" panose="020B0204020104020204" pitchFamily="34" charset="0"/>
                <a:hlinkClick r:id="rId5">
                  <a:extLst>
                    <a:ext uri="{A12FA001-AC4F-418D-AE19-62706E023703}">
                      <ahyp:hlinkClr xmlns:ahyp="http://schemas.microsoft.com/office/drawing/2018/hyperlinkcolor" val="tx"/>
                    </a:ext>
                  </a:extLst>
                </a:hlinkClick>
              </a:rPr>
              <a:t>Model Rule 1.15</a:t>
            </a:r>
            <a:r>
              <a:rPr lang="en-US" sz="1500" dirty="0">
                <a:solidFill>
                  <a:schemeClr val="bg1">
                    <a:lumMod val="95000"/>
                  </a:schemeClr>
                </a:solidFill>
                <a:latin typeface="Abadi Extra Light" panose="020B0204020104020204" pitchFamily="34" charset="0"/>
              </a:rPr>
              <a:t>.</a:t>
            </a:r>
          </a:p>
          <a:p>
            <a:pPr marL="0" indent="0">
              <a:buNone/>
            </a:pPr>
            <a:endParaRPr lang="en-US" dirty="0"/>
          </a:p>
        </p:txBody>
      </p:sp>
    </p:spTree>
    <p:extLst>
      <p:ext uri="{BB962C8B-B14F-4D97-AF65-F5344CB8AC3E}">
        <p14:creationId xmlns:p14="http://schemas.microsoft.com/office/powerpoint/2010/main" val="3927119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Person holding mouse">
            <a:extLst>
              <a:ext uri="{FF2B5EF4-FFF2-40B4-BE49-F238E27FC236}">
                <a16:creationId xmlns:a16="http://schemas.microsoft.com/office/drawing/2014/main" id="{C579AE10-F265-8602-AB84-8E53CA3631D6}"/>
              </a:ext>
            </a:extLst>
          </p:cNvPr>
          <p:cNvPicPr>
            <a:picLocks noChangeAspect="1"/>
          </p:cNvPicPr>
          <p:nvPr/>
        </p:nvPicPr>
        <p:blipFill rotWithShape="1">
          <a:blip r:embed="rId2"/>
          <a:srcRect r="15617" b="-1"/>
          <a:stretch/>
        </p:blipFill>
        <p:spPr>
          <a:xfrm>
            <a:off x="3522468" y="10"/>
            <a:ext cx="8669532" cy="6857990"/>
          </a:xfrm>
          <a:prstGeom prst="rect">
            <a:avLst/>
          </a:prstGeom>
        </p:spPr>
      </p:pic>
      <p:sp>
        <p:nvSpPr>
          <p:cNvPr id="11" name="Rectangle 10">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AC49CD0-145C-E18D-D77B-53508AE1FDBB}"/>
              </a:ext>
            </a:extLst>
          </p:cNvPr>
          <p:cNvSpPr>
            <a:spLocks noGrp="1"/>
          </p:cNvSpPr>
          <p:nvPr>
            <p:ph type="title"/>
          </p:nvPr>
        </p:nvSpPr>
        <p:spPr>
          <a:xfrm>
            <a:off x="371094" y="1161288"/>
            <a:ext cx="3438144" cy="1124712"/>
          </a:xfrm>
        </p:spPr>
        <p:txBody>
          <a:bodyPr anchor="b">
            <a:normAutofit/>
          </a:bodyPr>
          <a:lstStyle/>
          <a:p>
            <a:r>
              <a:rPr lang="en-US" sz="2800" dirty="0">
                <a:solidFill>
                  <a:schemeClr val="bg1"/>
                </a:solidFill>
              </a:rPr>
              <a:t>Can a lawyer provide legal advice by email?</a:t>
            </a:r>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8E420E6-00F7-5084-F3EE-939FD946FA5C}"/>
              </a:ext>
            </a:extLst>
          </p:cNvPr>
          <p:cNvSpPr>
            <a:spLocks noGrp="1"/>
          </p:cNvSpPr>
          <p:nvPr>
            <p:ph idx="1"/>
          </p:nvPr>
        </p:nvSpPr>
        <p:spPr>
          <a:xfrm>
            <a:off x="371094" y="2718054"/>
            <a:ext cx="4719066" cy="3207258"/>
          </a:xfrm>
        </p:spPr>
        <p:txBody>
          <a:bodyPr anchor="t">
            <a:normAutofit/>
          </a:bodyPr>
          <a:lstStyle/>
          <a:p>
            <a:pPr marL="0" indent="0">
              <a:buNone/>
            </a:pPr>
            <a:r>
              <a:rPr lang="en-US" dirty="0">
                <a:solidFill>
                  <a:schemeClr val="bg1"/>
                </a:solidFill>
                <a:latin typeface="Arial Nova Light" panose="020B0304020202020204" pitchFamily="34" charset="0"/>
              </a:rPr>
              <a:t>A.	Of course, why not?</a:t>
            </a:r>
          </a:p>
          <a:p>
            <a:pPr marL="0" indent="0">
              <a:buNone/>
            </a:pPr>
            <a:r>
              <a:rPr lang="en-US" dirty="0">
                <a:solidFill>
                  <a:schemeClr val="bg1"/>
                </a:solidFill>
                <a:latin typeface="Arial Nova Light" panose="020B0304020202020204" pitchFamily="34" charset="0"/>
              </a:rPr>
              <a:t>B.	Never</a:t>
            </a:r>
          </a:p>
          <a:p>
            <a:pPr marL="0" indent="0">
              <a:buNone/>
            </a:pPr>
            <a:r>
              <a:rPr lang="en-US" dirty="0">
                <a:solidFill>
                  <a:schemeClr val="bg1"/>
                </a:solidFill>
                <a:latin typeface="Arial Nova Light" panose="020B0304020202020204" pitchFamily="34" charset="0"/>
              </a:rPr>
              <a:t>C.	It depends</a:t>
            </a:r>
          </a:p>
          <a:p>
            <a:pPr marL="0" indent="0">
              <a:buNone/>
            </a:pPr>
            <a:r>
              <a:rPr lang="en-US" dirty="0">
                <a:solidFill>
                  <a:schemeClr val="bg1"/>
                </a:solidFill>
                <a:latin typeface="Arial Nova Light" panose="020B0304020202020204" pitchFamily="34" charset="0"/>
              </a:rPr>
              <a:t>D.	What’s email? </a:t>
            </a:r>
          </a:p>
        </p:txBody>
      </p:sp>
    </p:spTree>
    <p:extLst>
      <p:ext uri="{BB962C8B-B14F-4D97-AF65-F5344CB8AC3E}">
        <p14:creationId xmlns:p14="http://schemas.microsoft.com/office/powerpoint/2010/main" val="450063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49CD0-145C-E18D-D77B-53508AE1FDBB}"/>
              </a:ext>
            </a:extLst>
          </p:cNvPr>
          <p:cNvSpPr>
            <a:spLocks noGrp="1"/>
          </p:cNvSpPr>
          <p:nvPr>
            <p:ph type="title"/>
          </p:nvPr>
        </p:nvSpPr>
        <p:spPr/>
        <p:txBody>
          <a:bodyPr>
            <a:noAutofit/>
          </a:bodyPr>
          <a:lstStyle/>
          <a:p>
            <a:r>
              <a:rPr lang="en-US" sz="1800" b="1" dirty="0">
                <a:solidFill>
                  <a:srgbClr val="C00000"/>
                </a:solidFill>
              </a:rPr>
              <a:t>Opinion 2022-400 (undated) Email; Confidentiality; Internet; Advice to clients; Competence; Supervisory lawyers; Data security; Disclosure. </a:t>
            </a:r>
          </a:p>
        </p:txBody>
      </p:sp>
      <p:sp>
        <p:nvSpPr>
          <p:cNvPr id="3" name="Content Placeholder 2">
            <a:extLst>
              <a:ext uri="{FF2B5EF4-FFF2-40B4-BE49-F238E27FC236}">
                <a16:creationId xmlns:a16="http://schemas.microsoft.com/office/drawing/2014/main" id="{38E420E6-00F7-5084-F3EE-939FD946FA5C}"/>
              </a:ext>
            </a:extLst>
          </p:cNvPr>
          <p:cNvSpPr>
            <a:spLocks noGrp="1"/>
          </p:cNvSpPr>
          <p:nvPr>
            <p:ph idx="1"/>
          </p:nvPr>
        </p:nvSpPr>
        <p:spPr>
          <a:xfrm>
            <a:off x="945204" y="1524068"/>
            <a:ext cx="10515600" cy="4351338"/>
          </a:xfrm>
        </p:spPr>
        <p:txBody>
          <a:bodyPr>
            <a:noAutofit/>
          </a:bodyPr>
          <a:lstStyle/>
          <a:p>
            <a:pPr marL="0" indent="0">
              <a:buNone/>
            </a:pPr>
            <a:r>
              <a:rPr lang="en-US" sz="2000" dirty="0">
                <a:latin typeface="+mj-lt"/>
              </a:rPr>
              <a:t>As part of the duty of competence, a lawyer must evaluate, understand, and use technology necessary to maintain the confidentiality of client information, including the risks and benefits associated with using email to transmit information relating to a representation. </a:t>
            </a:r>
          </a:p>
          <a:p>
            <a:pPr marL="0" indent="0">
              <a:buNone/>
            </a:pPr>
            <a:r>
              <a:rPr lang="en-US" sz="2000" dirty="0">
                <a:latin typeface="+mj-lt"/>
              </a:rPr>
              <a:t>The lawyer must consider whether consulting with the client as to those risks is necessary, whether to use additional security such as encryption software or an alternative mode of communication, such as a secure client communication or file sharing web portal, and whether the client's informed consent to a particular method of communication is necessary.</a:t>
            </a:r>
          </a:p>
          <a:p>
            <a:pPr marL="0" indent="0">
              <a:buNone/>
            </a:pPr>
            <a:r>
              <a:rPr lang="en-US" sz="2000" dirty="0">
                <a:latin typeface="+mj-lt"/>
              </a:rPr>
              <a:t>The lawyer must advise the client of the risks of transmitting highly sensitive information by email or other means and, if the client so requests, should use an alternate means of transmission. </a:t>
            </a:r>
          </a:p>
          <a:p>
            <a:pPr marL="0" indent="0">
              <a:buNone/>
            </a:pPr>
            <a:r>
              <a:rPr lang="en-US" sz="2000" dirty="0">
                <a:latin typeface="+mj-lt"/>
              </a:rPr>
              <a:t>A supervisory or managerial lawyer must ensure that subordinate lawyers and nonlawyer assistants maintain the confidentiality of information relating to representations.. </a:t>
            </a:r>
          </a:p>
          <a:p>
            <a:pPr marL="0" indent="0">
              <a:buNone/>
            </a:pPr>
            <a:r>
              <a:rPr lang="en-US" sz="1600" dirty="0"/>
              <a:t>The committee opines that ABA 99-413’s guidance is no longer valid. Opinions 2011-200, 2020-300; Pennsylvania Rules 1.0(e), 1.1, 1.4, 1.6, 5.1, 5.2, 5.3; ABA Model Rule 1.0(e), 1.1, Model Rule 1.4, Model Rule 1.6, Model Rule 5.1, Model Rule 5.2, Model Rule 5.3; ABA 99-413, 477R.</a:t>
            </a:r>
          </a:p>
        </p:txBody>
      </p:sp>
    </p:spTree>
    <p:extLst>
      <p:ext uri="{BB962C8B-B14F-4D97-AF65-F5344CB8AC3E}">
        <p14:creationId xmlns:p14="http://schemas.microsoft.com/office/powerpoint/2010/main" val="2281635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49CD0-145C-E18D-D77B-53508AE1FDBB}"/>
              </a:ext>
            </a:extLst>
          </p:cNvPr>
          <p:cNvSpPr>
            <a:spLocks noGrp="1"/>
          </p:cNvSpPr>
          <p:nvPr>
            <p:ph type="title"/>
          </p:nvPr>
        </p:nvSpPr>
        <p:spPr>
          <a:xfrm>
            <a:off x="5868557" y="1138036"/>
            <a:ext cx="5444382" cy="1402470"/>
          </a:xfrm>
        </p:spPr>
        <p:txBody>
          <a:bodyPr anchor="t">
            <a:normAutofit/>
          </a:bodyPr>
          <a:lstStyle/>
          <a:p>
            <a:r>
              <a:rPr lang="en-US" sz="2800" dirty="0"/>
              <a:t>Can a lawyer retain an original copy of a client’s last will and testament?</a:t>
            </a:r>
          </a:p>
        </p:txBody>
      </p:sp>
      <p:pic>
        <p:nvPicPr>
          <p:cNvPr id="5" name="Picture 4" descr="Pen placed on top of a signature line">
            <a:extLst>
              <a:ext uri="{FF2B5EF4-FFF2-40B4-BE49-F238E27FC236}">
                <a16:creationId xmlns:a16="http://schemas.microsoft.com/office/drawing/2014/main" id="{31F95752-FE6C-5D48-639F-4EF9AA7F84B2}"/>
              </a:ext>
            </a:extLst>
          </p:cNvPr>
          <p:cNvPicPr>
            <a:picLocks noChangeAspect="1"/>
          </p:cNvPicPr>
          <p:nvPr/>
        </p:nvPicPr>
        <p:blipFill rotWithShape="1">
          <a:blip r:embed="rId2"/>
          <a:srcRect l="49863" r="-1" b="-1"/>
          <a:stretch/>
        </p:blipFill>
        <p:spPr>
          <a:xfrm>
            <a:off x="-1" y="10"/>
            <a:ext cx="5151179" cy="6857990"/>
          </a:xfrm>
          <a:prstGeom prst="rect">
            <a:avLst/>
          </a:prstGeom>
        </p:spPr>
      </p:pic>
      <p:cxnSp>
        <p:nvCxnSpPr>
          <p:cNvPr id="9" name="Straight Connector 8">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8E420E6-00F7-5084-F3EE-939FD946FA5C}"/>
              </a:ext>
            </a:extLst>
          </p:cNvPr>
          <p:cNvSpPr>
            <a:spLocks noGrp="1"/>
          </p:cNvSpPr>
          <p:nvPr>
            <p:ph idx="1"/>
          </p:nvPr>
        </p:nvSpPr>
        <p:spPr>
          <a:xfrm>
            <a:off x="5971697" y="2395647"/>
            <a:ext cx="5937363" cy="3591207"/>
          </a:xfrm>
        </p:spPr>
        <p:txBody>
          <a:bodyPr>
            <a:normAutofit/>
          </a:bodyPr>
          <a:lstStyle/>
          <a:p>
            <a:pPr marL="457200" indent="-457200">
              <a:buNone/>
            </a:pPr>
            <a:r>
              <a:rPr lang="en-US" dirty="0">
                <a:latin typeface="+mj-lt"/>
              </a:rPr>
              <a:t>A.	A lawyer should always retain the original will.</a:t>
            </a:r>
          </a:p>
          <a:p>
            <a:pPr marL="457200" indent="-457200">
              <a:buNone/>
            </a:pPr>
            <a:r>
              <a:rPr lang="en-US" dirty="0">
                <a:latin typeface="+mj-lt"/>
              </a:rPr>
              <a:t>B.	It is never good practice to retain the original will.</a:t>
            </a:r>
          </a:p>
          <a:p>
            <a:pPr marL="457200" indent="-457200">
              <a:buNone/>
            </a:pPr>
            <a:r>
              <a:rPr lang="en-US" dirty="0">
                <a:latin typeface="+mj-lt"/>
              </a:rPr>
              <a:t>C.	Only when the lawyer securely stores it and maintains up-to-date contact information for the client.</a:t>
            </a:r>
          </a:p>
        </p:txBody>
      </p:sp>
    </p:spTree>
    <p:extLst>
      <p:ext uri="{BB962C8B-B14F-4D97-AF65-F5344CB8AC3E}">
        <p14:creationId xmlns:p14="http://schemas.microsoft.com/office/powerpoint/2010/main" val="1379050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49CD0-145C-E18D-D77B-53508AE1FDBB}"/>
              </a:ext>
            </a:extLst>
          </p:cNvPr>
          <p:cNvSpPr>
            <a:spLocks noGrp="1"/>
          </p:cNvSpPr>
          <p:nvPr>
            <p:ph type="title"/>
          </p:nvPr>
        </p:nvSpPr>
        <p:spPr/>
        <p:txBody>
          <a:bodyPr>
            <a:noAutofit/>
          </a:bodyPr>
          <a:lstStyle/>
          <a:p>
            <a:r>
              <a:rPr lang="en-US" sz="2000" b="1" dirty="0">
                <a:solidFill>
                  <a:srgbClr val="C00000"/>
                </a:solidFill>
              </a:rPr>
              <a:t>Opinion 2021-300 (3/25/21) Client funds and property; Wills; Executors; Estates; Law firms; Advice to clients; Communication with clients; Former clients; Inactive lawyers; Retired lawyers; Succession planning; Missing clients; Probate practice.</a:t>
            </a:r>
          </a:p>
        </p:txBody>
      </p:sp>
      <p:sp>
        <p:nvSpPr>
          <p:cNvPr id="3" name="Content Placeholder 2">
            <a:extLst>
              <a:ext uri="{FF2B5EF4-FFF2-40B4-BE49-F238E27FC236}">
                <a16:creationId xmlns:a16="http://schemas.microsoft.com/office/drawing/2014/main" id="{38E420E6-00F7-5084-F3EE-939FD946FA5C}"/>
              </a:ext>
            </a:extLst>
          </p:cNvPr>
          <p:cNvSpPr>
            <a:spLocks noGrp="1"/>
          </p:cNvSpPr>
          <p:nvPr>
            <p:ph idx="1"/>
          </p:nvPr>
        </p:nvSpPr>
        <p:spPr>
          <a:xfrm>
            <a:off x="838199" y="1621344"/>
            <a:ext cx="11010089" cy="4351338"/>
          </a:xfrm>
        </p:spPr>
        <p:txBody>
          <a:bodyPr>
            <a:noAutofit/>
          </a:bodyPr>
          <a:lstStyle/>
          <a:p>
            <a:pPr marL="0" indent="0">
              <a:buNone/>
            </a:pPr>
            <a:r>
              <a:rPr lang="en-US" sz="2000" dirty="0">
                <a:latin typeface="+mj-lt"/>
              </a:rPr>
              <a:t>A lawyer holding a client's original signed will must securely store it and maintain up-to-date contact information for the client and must continue to hold it until the lawyer gives it to the client, the client's executor or another authorized person, is notified that the client no longer needs the will, or is authorized to dispose of the will by statute, rule or other procedure. </a:t>
            </a:r>
          </a:p>
          <a:p>
            <a:pPr marL="0" indent="0">
              <a:buNone/>
            </a:pPr>
            <a:r>
              <a:rPr lang="en-US" sz="2000" dirty="0">
                <a:latin typeface="+mj-lt"/>
              </a:rPr>
              <a:t>The opinion recommends that a lawyer holding a client's will or other original documents confirm that they have, or take reasonable steps to obtain, the client's current address, </a:t>
            </a:r>
          </a:p>
          <a:p>
            <a:r>
              <a:rPr lang="en-US" sz="2000" dirty="0">
                <a:latin typeface="+mj-lt"/>
              </a:rPr>
              <a:t>notify the client that the lawyer has the documents, </a:t>
            </a:r>
          </a:p>
          <a:p>
            <a:r>
              <a:rPr lang="en-US" sz="2000" dirty="0">
                <a:latin typeface="+mj-lt"/>
              </a:rPr>
              <a:t>notify the client if the lawyer's office has relocated or the lawyer's contact information has changed, </a:t>
            </a:r>
          </a:p>
          <a:p>
            <a:r>
              <a:rPr lang="en-US" sz="2000" dirty="0">
                <a:latin typeface="+mj-lt"/>
              </a:rPr>
              <a:t>and seek guidance from the client about whether to continue storing the documents, return them to the client, or meet with the client to review and revise them. </a:t>
            </a:r>
          </a:p>
          <a:p>
            <a:pPr marL="0" indent="0">
              <a:buNone/>
            </a:pPr>
            <a:r>
              <a:rPr lang="en-US" sz="2000" dirty="0">
                <a:latin typeface="+mj-lt"/>
              </a:rPr>
              <a:t>A law firm may advise clients about alternative methods to store and safeguard documents. If the client's location or circumstances are unknown, the lawyer must safeguard the will or other original documents indefinitely until authorized to dispose of them by statute, rule or other procedure. </a:t>
            </a:r>
          </a:p>
          <a:p>
            <a:pPr marL="0" indent="0">
              <a:buNone/>
            </a:pPr>
            <a:r>
              <a:rPr lang="en-US" sz="1600" dirty="0">
                <a:latin typeface="+mj-lt"/>
              </a:rPr>
              <a:t>The opinion adopts and endorses New York State Bar Association Opinion 1182. Opinion 2001-300; Pennsylvania Rule 1.15; ABA Model Rule 1.15. </a:t>
            </a:r>
          </a:p>
        </p:txBody>
      </p:sp>
    </p:spTree>
    <p:extLst>
      <p:ext uri="{BB962C8B-B14F-4D97-AF65-F5344CB8AC3E}">
        <p14:creationId xmlns:p14="http://schemas.microsoft.com/office/powerpoint/2010/main" val="322681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left)">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A18150-BF84-4E5A-B43C-0262DBE7E60A}"/>
              </a:ext>
            </a:extLst>
          </p:cNvPr>
          <p:cNvSpPr>
            <a:spLocks noGrp="1"/>
          </p:cNvSpPr>
          <p:nvPr>
            <p:ph idx="1"/>
          </p:nvPr>
        </p:nvSpPr>
        <p:spPr>
          <a:xfrm>
            <a:off x="4425614" y="595057"/>
            <a:ext cx="7342496" cy="4297363"/>
          </a:xfrm>
        </p:spPr>
        <p:txBody>
          <a:bodyPr/>
          <a:lstStyle/>
          <a:p>
            <a:pPr marL="0" indent="0">
              <a:buNone/>
            </a:pPr>
            <a:r>
              <a:rPr lang="sv-SE" dirty="0">
                <a:solidFill>
                  <a:schemeClr val="tx1"/>
                </a:solidFill>
                <a:latin typeface="Abadi Extra Light" panose="020B0204020104020204" pitchFamily="34" charset="0"/>
              </a:rPr>
              <a:t>Martin J Pezzner, BS, JD, CPA</a:t>
            </a:r>
          </a:p>
          <a:p>
            <a:pPr marL="0" indent="0">
              <a:buNone/>
            </a:pPr>
            <a:r>
              <a:rPr lang="en-US" dirty="0">
                <a:solidFill>
                  <a:srgbClr val="C00000"/>
                </a:solidFill>
                <a:latin typeface="Abadi Extra Light" panose="020B0204020104020204" pitchFamily="34" charset="0"/>
              </a:rPr>
              <a:t>Gibson &amp; Perkins, PC</a:t>
            </a:r>
          </a:p>
          <a:p>
            <a:pPr marL="0" indent="0">
              <a:buNone/>
            </a:pPr>
            <a:r>
              <a:rPr lang="en-US" sz="2400" dirty="0">
                <a:solidFill>
                  <a:schemeClr val="tx1"/>
                </a:solidFill>
                <a:latin typeface="Abadi Extra Light" panose="020B0204020104020204" pitchFamily="34" charset="0"/>
              </a:rPr>
              <a:t>Martin J Pezzner has a wealth of experience as a practicing attorney for over twenty-nine years.  After graduating Wilkes College with a Bachelor of Science in accounting, he was employed by the Internal Revenue Service in Philadelphia, PA as a Tax Revenue Agent (Field Agent) for five years. </a:t>
            </a:r>
          </a:p>
          <a:p>
            <a:pPr marL="0" indent="0">
              <a:buNone/>
            </a:pPr>
            <a:r>
              <a:rPr lang="en-US" sz="2400" dirty="0">
                <a:solidFill>
                  <a:schemeClr val="tx1"/>
                </a:solidFill>
                <a:latin typeface="Abadi Extra Light" panose="020B0204020104020204" pitchFamily="34" charset="0"/>
              </a:rPr>
              <a:t>He also worked for one year in the Philadelphia IRS Appeals Office.  While employed by the IRS, he became a CPA (1985) in the Commonwealth of Pennsylvania.  </a:t>
            </a:r>
          </a:p>
          <a:p>
            <a:pPr marL="0" indent="0">
              <a:buNone/>
            </a:pPr>
            <a:r>
              <a:rPr lang="en-US" sz="2400" dirty="0">
                <a:solidFill>
                  <a:schemeClr val="tx1"/>
                </a:solidFill>
                <a:latin typeface="Abadi Extra Light" panose="020B0204020104020204" pitchFamily="34" charset="0"/>
              </a:rPr>
              <a:t>Mr. Pezzner received his Juris Doctorate Degree from the University of Dayton School of Law in 1989.</a:t>
            </a:r>
            <a:endParaRPr lang="en-US" sz="2400" dirty="0">
              <a:solidFill>
                <a:schemeClr val="tx1"/>
              </a:solidFill>
            </a:endParaRPr>
          </a:p>
        </p:txBody>
      </p:sp>
      <p:pic>
        <p:nvPicPr>
          <p:cNvPr id="2" name="Picture 1">
            <a:extLst>
              <a:ext uri="{FF2B5EF4-FFF2-40B4-BE49-F238E27FC236}">
                <a16:creationId xmlns:a16="http://schemas.microsoft.com/office/drawing/2014/main" id="{E3F4169C-09C7-4175-A98B-1E02CF364FEB}"/>
              </a:ext>
            </a:extLst>
          </p:cNvPr>
          <p:cNvPicPr>
            <a:picLocks noChangeAspect="1"/>
          </p:cNvPicPr>
          <p:nvPr/>
        </p:nvPicPr>
        <p:blipFill>
          <a:blip r:embed="rId3"/>
          <a:stretch>
            <a:fillRect/>
          </a:stretch>
        </p:blipFill>
        <p:spPr>
          <a:xfrm>
            <a:off x="1153067" y="1280318"/>
            <a:ext cx="2857500" cy="4297363"/>
          </a:xfrm>
          <a:prstGeom prst="rect">
            <a:avLst/>
          </a:prstGeom>
          <a:effectLst>
            <a:outerShdw blurRad="50800" dist="50800" dir="5400000" algn="ctr" rotWithShape="0">
              <a:srgbClr val="000000">
                <a:alpha val="99000"/>
              </a:srgbClr>
            </a:outerShdw>
          </a:effectLst>
        </p:spPr>
      </p:pic>
    </p:spTree>
    <p:extLst>
      <p:ext uri="{BB962C8B-B14F-4D97-AF65-F5344CB8AC3E}">
        <p14:creationId xmlns:p14="http://schemas.microsoft.com/office/powerpoint/2010/main" val="2649005813"/>
      </p:ext>
    </p:extLst>
  </p:cSld>
  <p:clrMapOvr>
    <a:masterClrMapping/>
  </p:clrMapOvr>
  <p:transition spd="med">
    <p:pull/>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lptaxletterred.jpg"/>
          <p:cNvPicPr>
            <a:picLocks noChangeAspect="1"/>
          </p:cNvPicPr>
          <p:nvPr/>
        </p:nvPicPr>
        <p:blipFill>
          <a:blip r:embed="rId3" cstate="print">
            <a:duotone>
              <a:schemeClr val="accent1">
                <a:shade val="45000"/>
                <a:satMod val="135000"/>
              </a:schemeClr>
              <a:prstClr val="white"/>
            </a:duotone>
          </a:blip>
          <a:stretch>
            <a:fillRect/>
          </a:stretch>
        </p:blipFill>
        <p:spPr>
          <a:xfrm>
            <a:off x="1524000" y="0"/>
            <a:ext cx="2743200" cy="6858000"/>
          </a:xfrm>
          <a:prstGeom prst="rect">
            <a:avLst/>
          </a:prstGeom>
        </p:spPr>
      </p:pic>
      <p:sp>
        <p:nvSpPr>
          <p:cNvPr id="16" name="Rectangle 15"/>
          <p:cNvSpPr/>
          <p:nvPr/>
        </p:nvSpPr>
        <p:spPr>
          <a:xfrm rot="5400000" flipH="1">
            <a:off x="876300" y="3390900"/>
            <a:ext cx="6858000" cy="76200"/>
          </a:xfrm>
          <a:prstGeom prst="rect">
            <a:avLst/>
          </a:prstGeom>
          <a:gradFill>
            <a:gsLst>
              <a:gs pos="0">
                <a:schemeClr val="tx1"/>
              </a:gs>
              <a:gs pos="34000">
                <a:schemeClr val="tx1">
                  <a:lumMod val="75000"/>
                  <a:lumOff val="25000"/>
                </a:schemeClr>
              </a:gs>
              <a:gs pos="71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p:cNvSpPr>
            <a:spLocks noGrp="1"/>
          </p:cNvSpPr>
          <p:nvPr>
            <p:ph type="ctrTitle"/>
          </p:nvPr>
        </p:nvSpPr>
        <p:spPr>
          <a:xfrm>
            <a:off x="3505200" y="-152400"/>
            <a:ext cx="7772400" cy="1470025"/>
          </a:xfrm>
        </p:spPr>
        <p:txBody>
          <a:bodyPr>
            <a:normAutofit/>
          </a:bodyPr>
          <a:lstStyle/>
          <a:p>
            <a:r>
              <a:rPr lang="en-US" sz="6000" dirty="0">
                <a:solidFill>
                  <a:schemeClr val="bg1">
                    <a:lumMod val="75000"/>
                  </a:schemeClr>
                </a:solidFill>
                <a:latin typeface="Bernard MT Condensed" pitchFamily="18" charset="0"/>
              </a:rPr>
              <a:t>TedPerkins</a:t>
            </a:r>
            <a:r>
              <a:rPr lang="en-US" sz="6000" dirty="0">
                <a:effectLst>
                  <a:outerShdw blurRad="38100" dist="38100" dir="2700000" algn="tl">
                    <a:srgbClr val="000000">
                      <a:alpha val="43137"/>
                    </a:srgbClr>
                  </a:outerShdw>
                </a:effectLst>
                <a:latin typeface="Bernard MT Condensed" pitchFamily="18" charset="0"/>
              </a:rPr>
              <a:t>Tax News</a:t>
            </a:r>
          </a:p>
        </p:txBody>
      </p:sp>
      <p:sp>
        <p:nvSpPr>
          <p:cNvPr id="4" name="TextBox 3"/>
          <p:cNvSpPr txBox="1"/>
          <p:nvPr/>
        </p:nvSpPr>
        <p:spPr>
          <a:xfrm>
            <a:off x="2362200" y="990601"/>
            <a:ext cx="324128"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0000"/>
                </a:solidFill>
                <a:effectLst/>
                <a:uLnTx/>
                <a:uFillTx/>
                <a:latin typeface="Calibri"/>
                <a:ea typeface="+mn-ea"/>
                <a:cs typeface="+mn-cs"/>
              </a:rPr>
              <a:t> </a:t>
            </a:r>
          </a:p>
        </p:txBody>
      </p:sp>
      <p:sp>
        <p:nvSpPr>
          <p:cNvPr id="11" name="Rectangle 10"/>
          <p:cNvSpPr/>
          <p:nvPr/>
        </p:nvSpPr>
        <p:spPr>
          <a:xfrm flipH="1">
            <a:off x="4343400" y="1219200"/>
            <a:ext cx="4114800" cy="76200"/>
          </a:xfrm>
          <a:prstGeom prst="rect">
            <a:avLst/>
          </a:prstGeom>
          <a:gradFill>
            <a:gsLst>
              <a:gs pos="0">
                <a:schemeClr val="tx1"/>
              </a:gs>
              <a:gs pos="64999">
                <a:schemeClr val="tx1">
                  <a:lumMod val="75000"/>
                  <a:lumOff val="2500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TextBox 11"/>
          <p:cNvSpPr txBox="1"/>
          <p:nvPr/>
        </p:nvSpPr>
        <p:spPr>
          <a:xfrm>
            <a:off x="4648200" y="1905000"/>
            <a:ext cx="6526306" cy="37240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all" spc="0" normalizeH="0" baseline="0" noProof="0" dirty="0">
                <a:ln>
                  <a:noFill/>
                </a:ln>
                <a:solidFill>
                  <a:srgbClr val="1F497D"/>
                </a:solidFill>
                <a:effectLst>
                  <a:outerShdw blurRad="38100" dist="38100" dir="2700000" algn="tl">
                    <a:srgbClr val="000000">
                      <a:alpha val="43137"/>
                    </a:srgbClr>
                  </a:outerShdw>
                </a:effectLst>
                <a:uLnTx/>
                <a:uFillTx/>
                <a:latin typeface="Calibri"/>
                <a:ea typeface="+mn-ea"/>
                <a:cs typeface="+mn-cs"/>
              </a:rPr>
              <a:t>Verify Your Attendance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a:ea typeface="+mn-ea"/>
                <a:cs typeface="+mn-cs"/>
              </a:rPr>
              <a:t>Please type “present” into the chatbox on your screen and hit ENTER.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a:ea typeface="+mn-ea"/>
                <a:cs typeface="+mn-cs"/>
              </a:rPr>
              <a:t>This is an important step which verifies your attendance and assures that your credit is received.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a:ea typeface="+mn-ea"/>
                <a:cs typeface="+mn-cs"/>
              </a:rPr>
              <a:t>Thank you.</a:t>
            </a:r>
          </a:p>
        </p:txBody>
      </p:sp>
    </p:spTree>
    <p:extLst>
      <p:ext uri="{BB962C8B-B14F-4D97-AF65-F5344CB8AC3E}">
        <p14:creationId xmlns:p14="http://schemas.microsoft.com/office/powerpoint/2010/main" val="12686416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49CD0-145C-E18D-D77B-53508AE1FDBB}"/>
              </a:ext>
            </a:extLst>
          </p:cNvPr>
          <p:cNvSpPr>
            <a:spLocks noGrp="1"/>
          </p:cNvSpPr>
          <p:nvPr>
            <p:ph type="title"/>
          </p:nvPr>
        </p:nvSpPr>
        <p:spPr>
          <a:xfrm>
            <a:off x="5868557" y="1138036"/>
            <a:ext cx="5444382" cy="1402470"/>
          </a:xfrm>
        </p:spPr>
        <p:txBody>
          <a:bodyPr anchor="t">
            <a:normAutofit/>
          </a:bodyPr>
          <a:lstStyle/>
          <a:p>
            <a:r>
              <a:rPr lang="en-US" sz="3000" dirty="0"/>
              <a:t>May a lawyer obtain a patient ID card and use medical marijuana?</a:t>
            </a:r>
          </a:p>
        </p:txBody>
      </p:sp>
      <p:cxnSp>
        <p:nvCxnSpPr>
          <p:cNvPr id="9" name="Straight Connector 8">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8E420E6-00F7-5084-F3EE-939FD946FA5C}"/>
              </a:ext>
            </a:extLst>
          </p:cNvPr>
          <p:cNvSpPr>
            <a:spLocks noGrp="1"/>
          </p:cNvSpPr>
          <p:nvPr>
            <p:ph idx="1"/>
          </p:nvPr>
        </p:nvSpPr>
        <p:spPr>
          <a:xfrm>
            <a:off x="5971697" y="2395647"/>
            <a:ext cx="5444382" cy="3591207"/>
          </a:xfrm>
        </p:spPr>
        <p:txBody>
          <a:bodyPr>
            <a:normAutofit/>
          </a:bodyPr>
          <a:lstStyle/>
          <a:p>
            <a:pPr marL="457200" indent="-457200">
              <a:buNone/>
            </a:pPr>
            <a:r>
              <a:rPr lang="en-US" dirty="0">
                <a:latin typeface="+mj-lt"/>
              </a:rPr>
              <a:t>A.	No, it reflects adversely on a lawyer's honesty, trustworthiness and fitness as a lawyer.</a:t>
            </a:r>
          </a:p>
          <a:p>
            <a:pPr marL="457200" indent="-457200">
              <a:buNone/>
            </a:pPr>
            <a:r>
              <a:rPr lang="en-US" dirty="0">
                <a:latin typeface="+mj-lt"/>
              </a:rPr>
              <a:t>B.	Yes, under most circumstances</a:t>
            </a:r>
          </a:p>
          <a:p>
            <a:pPr marL="457200" indent="-457200">
              <a:buNone/>
            </a:pPr>
            <a:r>
              <a:rPr lang="en-US" dirty="0">
                <a:latin typeface="+mj-lt"/>
              </a:rPr>
              <a:t>C.	How can I obtain a patient ID and medical marijuana? </a:t>
            </a:r>
          </a:p>
        </p:txBody>
      </p:sp>
      <p:pic>
        <p:nvPicPr>
          <p:cNvPr id="4" name="Picture 3">
            <a:extLst>
              <a:ext uri="{FF2B5EF4-FFF2-40B4-BE49-F238E27FC236}">
                <a16:creationId xmlns:a16="http://schemas.microsoft.com/office/drawing/2014/main" id="{4816A0A7-714A-26F0-FD2A-335C49537A03}"/>
              </a:ext>
            </a:extLst>
          </p:cNvPr>
          <p:cNvPicPr>
            <a:picLocks noChangeAspect="1"/>
          </p:cNvPicPr>
          <p:nvPr/>
        </p:nvPicPr>
        <p:blipFill>
          <a:blip r:embed="rId2"/>
          <a:stretch>
            <a:fillRect/>
          </a:stretch>
        </p:blipFill>
        <p:spPr>
          <a:xfrm>
            <a:off x="1491998" y="1138036"/>
            <a:ext cx="3038675" cy="4346401"/>
          </a:xfrm>
          <a:prstGeom prst="rect">
            <a:avLst/>
          </a:prstGeom>
          <a:effectLst>
            <a:outerShdw blurRad="50800" dist="50800" dir="5400000" algn="ctr" rotWithShape="0">
              <a:srgbClr val="000000">
                <a:alpha val="99000"/>
              </a:srgbClr>
            </a:outerShdw>
          </a:effectLst>
        </p:spPr>
      </p:pic>
    </p:spTree>
    <p:extLst>
      <p:ext uri="{BB962C8B-B14F-4D97-AF65-F5344CB8AC3E}">
        <p14:creationId xmlns:p14="http://schemas.microsoft.com/office/powerpoint/2010/main" val="2701477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49CD0-145C-E18D-D77B-53508AE1FDBB}"/>
              </a:ext>
            </a:extLst>
          </p:cNvPr>
          <p:cNvSpPr>
            <a:spLocks noGrp="1"/>
          </p:cNvSpPr>
          <p:nvPr>
            <p:ph type="title"/>
          </p:nvPr>
        </p:nvSpPr>
        <p:spPr/>
        <p:txBody>
          <a:bodyPr>
            <a:noAutofit/>
          </a:bodyPr>
          <a:lstStyle/>
          <a:p>
            <a:r>
              <a:rPr lang="en-US" sz="2400" b="1" dirty="0">
                <a:solidFill>
                  <a:srgbClr val="C00000"/>
                </a:solidFill>
              </a:rPr>
              <a:t>Opinion 2021-200 (3/17/21) Marijuana; Competence; Diligence; Impaired lawyers; Misconduct; Withdrawal from representation.</a:t>
            </a:r>
          </a:p>
        </p:txBody>
      </p:sp>
      <p:sp>
        <p:nvSpPr>
          <p:cNvPr id="3" name="Content Placeholder 2">
            <a:extLst>
              <a:ext uri="{FF2B5EF4-FFF2-40B4-BE49-F238E27FC236}">
                <a16:creationId xmlns:a16="http://schemas.microsoft.com/office/drawing/2014/main" id="{38E420E6-00F7-5084-F3EE-939FD946FA5C}"/>
              </a:ext>
            </a:extLst>
          </p:cNvPr>
          <p:cNvSpPr>
            <a:spLocks noGrp="1"/>
          </p:cNvSpPr>
          <p:nvPr>
            <p:ph idx="1"/>
          </p:nvPr>
        </p:nvSpPr>
        <p:spPr/>
        <p:txBody>
          <a:bodyPr>
            <a:noAutofit/>
          </a:bodyPr>
          <a:lstStyle/>
          <a:p>
            <a:pPr marL="0" indent="0">
              <a:buNone/>
            </a:pPr>
            <a:r>
              <a:rPr lang="en-US" sz="2000" dirty="0">
                <a:latin typeface="+mj-lt"/>
              </a:rPr>
              <a:t>A lawyer may obtain a patient ID card and may obtain and use medical marijuana in compliance with Pennsylvania's Medical Marijuana Act because these actions do not reflect adversely on a lawyer's honesty, trustworthiness or fitness as a lawyer, …</a:t>
            </a:r>
          </a:p>
          <a:p>
            <a:pPr marL="0" indent="0">
              <a:buNone/>
            </a:pPr>
            <a:r>
              <a:rPr lang="en-US" sz="2000" dirty="0">
                <a:latin typeface="+mj-lt"/>
              </a:rPr>
              <a:t>…but a lawyer convicted under federal law for procuring, possessing or using marijuana must report the conviction to the Office of Disciplinary Counsel and may face discipline. </a:t>
            </a:r>
          </a:p>
          <a:p>
            <a:pPr marL="0" indent="0">
              <a:buNone/>
            </a:pPr>
            <a:r>
              <a:rPr lang="en-US" sz="2000" dirty="0">
                <a:latin typeface="+mj-lt"/>
              </a:rPr>
              <a:t>The lawyer must withdraw or decline representation if the lawyer's underlying medical condition or treatment impairs the lawyer's ability to represent a client competently and diligently. </a:t>
            </a:r>
          </a:p>
          <a:p>
            <a:pPr marL="0" indent="0">
              <a:buNone/>
            </a:pPr>
            <a:r>
              <a:rPr lang="en-US" sz="2000" dirty="0">
                <a:latin typeface="+mj-lt"/>
              </a:rPr>
              <a:t>If the temporary effects of treatment will potentially impair the lawyer's ability to act competently and diligently, the lawyer must refrain from acting for any client until the effects have subsided. </a:t>
            </a:r>
          </a:p>
          <a:p>
            <a:pPr marL="0" indent="0">
              <a:buNone/>
            </a:pPr>
            <a:r>
              <a:rPr lang="en-US" sz="1600" dirty="0">
                <a:latin typeface="+mj-lt"/>
              </a:rPr>
              <a:t>Informal Opinion 2016-017; 21 U.S.C. </a:t>
            </a:r>
            <a:r>
              <a:rPr lang="en-US" sz="1600" dirty="0" err="1">
                <a:latin typeface="+mj-lt"/>
              </a:rPr>
              <a:t>ch.</a:t>
            </a:r>
            <a:r>
              <a:rPr lang="en-US" sz="1600" dirty="0">
                <a:latin typeface="+mj-lt"/>
              </a:rPr>
              <a:t> 13 § 801 et seq.; 35 P.S. § 10231.101 et seq., Pennsylvania Rules of Disciplinary Enforcement 203(b)(1), 214; Pennsylvania Rules 1.1, 1.2(e), 1.3, 1.16, 8.4; ABA Model Rule 1.1, Model Rule 1.2(d), Model Rule 1.3, Model Rule 1.16, Model Rule 8.4. </a:t>
            </a:r>
          </a:p>
        </p:txBody>
      </p:sp>
    </p:spTree>
    <p:extLst>
      <p:ext uri="{BB962C8B-B14F-4D97-AF65-F5344CB8AC3E}">
        <p14:creationId xmlns:p14="http://schemas.microsoft.com/office/powerpoint/2010/main" val="91739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49CD0-145C-E18D-D77B-53508AE1FDBB}"/>
              </a:ext>
            </a:extLst>
          </p:cNvPr>
          <p:cNvSpPr>
            <a:spLocks noGrp="1"/>
          </p:cNvSpPr>
          <p:nvPr>
            <p:ph type="title"/>
          </p:nvPr>
        </p:nvSpPr>
        <p:spPr>
          <a:xfrm>
            <a:off x="5868557" y="1138036"/>
            <a:ext cx="5444382" cy="1402470"/>
          </a:xfrm>
        </p:spPr>
        <p:txBody>
          <a:bodyPr anchor="t">
            <a:noAutofit/>
          </a:bodyPr>
          <a:lstStyle/>
          <a:p>
            <a:pPr>
              <a:lnSpc>
                <a:spcPct val="100000"/>
              </a:lnSpc>
            </a:pPr>
            <a:r>
              <a:rPr lang="en-US" sz="2400" b="1" dirty="0"/>
              <a:t>Can a Pennsylvania lawyer who lives in a state in which the lawyer is not licensed practice law remotely, outside of Pennsylvania, with respect to clients with Pennsylvania matters?</a:t>
            </a:r>
          </a:p>
        </p:txBody>
      </p:sp>
      <p:cxnSp>
        <p:nvCxnSpPr>
          <p:cNvPr id="9" name="Straight Connector 8">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8E420E6-00F7-5084-F3EE-939FD946FA5C}"/>
              </a:ext>
            </a:extLst>
          </p:cNvPr>
          <p:cNvSpPr>
            <a:spLocks noGrp="1"/>
          </p:cNvSpPr>
          <p:nvPr>
            <p:ph idx="1"/>
          </p:nvPr>
        </p:nvSpPr>
        <p:spPr>
          <a:xfrm>
            <a:off x="5971697" y="3262162"/>
            <a:ext cx="5444382" cy="3591207"/>
          </a:xfrm>
        </p:spPr>
        <p:txBody>
          <a:bodyPr>
            <a:normAutofit/>
          </a:bodyPr>
          <a:lstStyle/>
          <a:p>
            <a:pPr marL="457200" indent="-457200">
              <a:buNone/>
            </a:pPr>
            <a:r>
              <a:rPr lang="en-US" dirty="0">
                <a:latin typeface="+mj-lt"/>
              </a:rPr>
              <a:t>A.	No - that would constitute the unauthorized practice of law</a:t>
            </a:r>
          </a:p>
          <a:p>
            <a:pPr marL="457200" indent="-457200">
              <a:buNone/>
            </a:pPr>
            <a:r>
              <a:rPr lang="en-US" dirty="0">
                <a:latin typeface="+mj-lt"/>
              </a:rPr>
              <a:t>B.	Yes – provided the jurisdiction in which the lawyer is physically present does not prohibit doing so.</a:t>
            </a:r>
          </a:p>
        </p:txBody>
      </p:sp>
      <p:pic>
        <p:nvPicPr>
          <p:cNvPr id="4" name="Picture 3">
            <a:extLst>
              <a:ext uri="{FF2B5EF4-FFF2-40B4-BE49-F238E27FC236}">
                <a16:creationId xmlns:a16="http://schemas.microsoft.com/office/drawing/2014/main" id="{C0B56A96-98B6-AB2C-9739-A50DD6843A23}"/>
              </a:ext>
            </a:extLst>
          </p:cNvPr>
          <p:cNvPicPr>
            <a:picLocks noChangeAspect="1"/>
          </p:cNvPicPr>
          <p:nvPr/>
        </p:nvPicPr>
        <p:blipFill>
          <a:blip r:embed="rId2"/>
          <a:stretch>
            <a:fillRect/>
          </a:stretch>
        </p:blipFill>
        <p:spPr>
          <a:xfrm>
            <a:off x="936098" y="1289050"/>
            <a:ext cx="4326432" cy="4481830"/>
          </a:xfrm>
          <a:prstGeom prst="rect">
            <a:avLst/>
          </a:prstGeom>
          <a:effectLst>
            <a:outerShdw blurRad="50800" dist="50800" dir="5400000" algn="ctr" rotWithShape="0">
              <a:srgbClr val="000000">
                <a:alpha val="99000"/>
              </a:srgbClr>
            </a:outerShdw>
          </a:effectLst>
        </p:spPr>
      </p:pic>
    </p:spTree>
    <p:extLst>
      <p:ext uri="{BB962C8B-B14F-4D97-AF65-F5344CB8AC3E}">
        <p14:creationId xmlns:p14="http://schemas.microsoft.com/office/powerpoint/2010/main" val="1666128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49CD0-145C-E18D-D77B-53508AE1FDBB}"/>
              </a:ext>
            </a:extLst>
          </p:cNvPr>
          <p:cNvSpPr>
            <a:spLocks noGrp="1"/>
          </p:cNvSpPr>
          <p:nvPr>
            <p:ph type="title"/>
          </p:nvPr>
        </p:nvSpPr>
        <p:spPr/>
        <p:txBody>
          <a:bodyPr>
            <a:noAutofit/>
          </a:bodyPr>
          <a:lstStyle/>
          <a:p>
            <a:r>
              <a:rPr lang="en-US" sz="2400" b="1" dirty="0">
                <a:solidFill>
                  <a:srgbClr val="C00000"/>
                </a:solidFill>
              </a:rPr>
              <a:t>Opinion 2021-100 (3/2/21) Remote work; Virtual law office; Confidentiality; Unauthorized practice of law; Advertising and solicitation.</a:t>
            </a:r>
          </a:p>
        </p:txBody>
      </p:sp>
      <p:sp>
        <p:nvSpPr>
          <p:cNvPr id="3" name="Content Placeholder 2">
            <a:extLst>
              <a:ext uri="{FF2B5EF4-FFF2-40B4-BE49-F238E27FC236}">
                <a16:creationId xmlns:a16="http://schemas.microsoft.com/office/drawing/2014/main" id="{38E420E6-00F7-5084-F3EE-939FD946FA5C}"/>
              </a:ext>
            </a:extLst>
          </p:cNvPr>
          <p:cNvSpPr>
            <a:spLocks noGrp="1"/>
          </p:cNvSpPr>
          <p:nvPr>
            <p:ph idx="1"/>
          </p:nvPr>
        </p:nvSpPr>
        <p:spPr/>
        <p:txBody>
          <a:bodyPr>
            <a:noAutofit/>
          </a:bodyPr>
          <a:lstStyle/>
          <a:p>
            <a:pPr marL="0" indent="0">
              <a:buNone/>
            </a:pPr>
            <a:r>
              <a:rPr lang="en-US" sz="2400" dirty="0">
                <a:latin typeface="+mj-lt"/>
              </a:rPr>
              <a:t>A Pennsylvania lawyer who lives in a state in which the lawyer is not licensed may practice law remotely, outside of Pennsylvania, with respect to clients with Pennsylvania matters, if the jurisdiction in which the lawyer is physically present does not prohibit doing so. </a:t>
            </a:r>
          </a:p>
          <a:p>
            <a:pPr marL="0" indent="0">
              <a:buNone/>
            </a:pPr>
            <a:r>
              <a:rPr lang="en-US" sz="2400" dirty="0">
                <a:latin typeface="+mj-lt"/>
              </a:rPr>
              <a:t>The lawyer may not hold themselves out as having an office or being licensed to practice in that jurisdiction and may not offer to provide legal services there. </a:t>
            </a:r>
          </a:p>
          <a:p>
            <a:pPr marL="0" indent="0">
              <a:buNone/>
            </a:pPr>
            <a:r>
              <a:rPr lang="en-US" sz="2000" dirty="0">
                <a:latin typeface="+mj-lt"/>
              </a:rPr>
              <a:t>This opinion is issued jointly with the Philadelphia Bar Association. Pennsylvania Rules 1.7, 5.5; ABA Model Rule 1.7, Model Rule 5.5; ABA 495.</a:t>
            </a:r>
          </a:p>
        </p:txBody>
      </p:sp>
    </p:spTree>
    <p:extLst>
      <p:ext uri="{BB962C8B-B14F-4D97-AF65-F5344CB8AC3E}">
        <p14:creationId xmlns:p14="http://schemas.microsoft.com/office/powerpoint/2010/main" val="1180071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C49CD0-145C-E18D-D77B-53508AE1FDBB}"/>
              </a:ext>
            </a:extLst>
          </p:cNvPr>
          <p:cNvSpPr>
            <a:spLocks noGrp="1"/>
          </p:cNvSpPr>
          <p:nvPr>
            <p:ph type="title"/>
          </p:nvPr>
        </p:nvSpPr>
        <p:spPr>
          <a:xfrm>
            <a:off x="835025" y="1058380"/>
            <a:ext cx="5332460" cy="1323439"/>
          </a:xfrm>
        </p:spPr>
        <p:txBody>
          <a:bodyPr anchor="t">
            <a:noAutofit/>
          </a:bodyPr>
          <a:lstStyle/>
          <a:p>
            <a:r>
              <a:rPr lang="en-US" sz="2400" b="1" dirty="0">
                <a:solidFill>
                  <a:schemeClr val="bg1"/>
                </a:solidFill>
              </a:rPr>
              <a:t>If a partner or managing lawyer determines that a firm lawyer is impaired and must withdraw from a representation or that his participation must be curtailed: </a:t>
            </a:r>
          </a:p>
        </p:txBody>
      </p:sp>
      <p:sp>
        <p:nvSpPr>
          <p:cNvPr id="3" name="Content Placeholder 2">
            <a:extLst>
              <a:ext uri="{FF2B5EF4-FFF2-40B4-BE49-F238E27FC236}">
                <a16:creationId xmlns:a16="http://schemas.microsoft.com/office/drawing/2014/main" id="{38E420E6-00F7-5084-F3EE-939FD946FA5C}"/>
              </a:ext>
            </a:extLst>
          </p:cNvPr>
          <p:cNvSpPr>
            <a:spLocks noGrp="1"/>
          </p:cNvSpPr>
          <p:nvPr>
            <p:ph idx="1"/>
          </p:nvPr>
        </p:nvSpPr>
        <p:spPr>
          <a:xfrm>
            <a:off x="835025" y="2719688"/>
            <a:ext cx="5552768" cy="2862288"/>
          </a:xfrm>
        </p:spPr>
        <p:txBody>
          <a:bodyPr>
            <a:noAutofit/>
          </a:bodyPr>
          <a:lstStyle/>
          <a:p>
            <a:pPr marL="457200" indent="-457200">
              <a:buNone/>
            </a:pPr>
            <a:r>
              <a:rPr lang="en-US" sz="1500" dirty="0">
                <a:solidFill>
                  <a:schemeClr val="bg1">
                    <a:alpha val="80000"/>
                  </a:schemeClr>
                </a:solidFill>
              </a:rPr>
              <a:t>A.</a:t>
            </a:r>
            <a:r>
              <a:rPr lang="en-US" sz="2400" dirty="0">
                <a:solidFill>
                  <a:schemeClr val="bg1">
                    <a:alpha val="80000"/>
                  </a:schemeClr>
                </a:solidFill>
              </a:rPr>
              <a:t>	</a:t>
            </a:r>
            <a:r>
              <a:rPr lang="en-US" sz="2000" dirty="0">
                <a:solidFill>
                  <a:schemeClr val="bg1">
                    <a:alpha val="80000"/>
                  </a:schemeClr>
                </a:solidFill>
              </a:rPr>
              <a:t>The firm must reasonably inform the client of the change and any related circumstances that are material to the representation, including the lawyer’s condition.</a:t>
            </a:r>
          </a:p>
          <a:p>
            <a:pPr marL="457200" indent="-457200">
              <a:buNone/>
            </a:pPr>
            <a:r>
              <a:rPr lang="en-US" sz="2000" dirty="0">
                <a:solidFill>
                  <a:schemeClr val="bg1">
                    <a:alpha val="80000"/>
                  </a:schemeClr>
                </a:solidFill>
              </a:rPr>
              <a:t>B.	The firm must reasonably inform the client of the change and any related circumstances that are material to the representation, but need not include information concerning the lawyer’s condition if it is not material to the representation.</a:t>
            </a:r>
          </a:p>
        </p:txBody>
      </p:sp>
      <p:pic>
        <p:nvPicPr>
          <p:cNvPr id="6" name="Picture 5">
            <a:extLst>
              <a:ext uri="{FF2B5EF4-FFF2-40B4-BE49-F238E27FC236}">
                <a16:creationId xmlns:a16="http://schemas.microsoft.com/office/drawing/2014/main" id="{792EEC44-9320-DC36-70DE-D7F9EC4665FE}"/>
              </a:ext>
            </a:extLst>
          </p:cNvPr>
          <p:cNvPicPr>
            <a:picLocks noChangeAspect="1"/>
          </p:cNvPicPr>
          <p:nvPr/>
        </p:nvPicPr>
        <p:blipFill rotWithShape="1">
          <a:blip r:embed="rId2"/>
          <a:srcRect l="28004" r="8570"/>
          <a:stretch/>
        </p:blipFill>
        <p:spPr>
          <a:xfrm>
            <a:off x="7002510" y="1158240"/>
            <a:ext cx="4354465" cy="4328160"/>
          </a:xfrm>
          <a:custGeom>
            <a:avLst/>
            <a:gdLst/>
            <a:ahLst/>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effectLst>
            <a:outerShdw blurRad="381000" dist="152400" dir="5400000" algn="t" rotWithShape="0">
              <a:prstClr val="black">
                <a:alpha val="10000"/>
              </a:prstClr>
            </a:outerShdw>
          </a:effectLst>
        </p:spPr>
      </p:pic>
      <p:grpSp>
        <p:nvGrpSpPr>
          <p:cNvPr id="18" name="Group 17">
            <a:extLst>
              <a:ext uri="{FF2B5EF4-FFF2-40B4-BE49-F238E27FC236}">
                <a16:creationId xmlns:a16="http://schemas.microsoft.com/office/drawing/2014/main" id="{23705FF7-CAB4-430F-A07B-AF2245F17F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96000" y="4138312"/>
            <a:ext cx="5260975" cy="1410656"/>
            <a:chOff x="6096000" y="4138312"/>
            <a:chExt cx="5260975" cy="1410656"/>
          </a:xfrm>
        </p:grpSpPr>
        <p:sp>
          <p:nvSpPr>
            <p:cNvPr id="19" name="Freeform: Shape 18">
              <a:extLst>
                <a:ext uri="{FF2B5EF4-FFF2-40B4-BE49-F238E27FC236}">
                  <a16:creationId xmlns:a16="http://schemas.microsoft.com/office/drawing/2014/main" id="{6BFFE2ED-DBB9-4090-905D-1939650FC5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E4D1EC16-E672-4366-A091-73675BE548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261532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49CD0-145C-E18D-D77B-53508AE1FDBB}"/>
              </a:ext>
            </a:extLst>
          </p:cNvPr>
          <p:cNvSpPr>
            <a:spLocks noGrp="1"/>
          </p:cNvSpPr>
          <p:nvPr>
            <p:ph type="title"/>
          </p:nvPr>
        </p:nvSpPr>
        <p:spPr/>
        <p:txBody>
          <a:bodyPr>
            <a:noAutofit/>
          </a:bodyPr>
          <a:lstStyle/>
          <a:p>
            <a:r>
              <a:rPr lang="en-US" sz="2000" b="1" dirty="0">
                <a:solidFill>
                  <a:srgbClr val="C00000"/>
                </a:solidFill>
              </a:rPr>
              <a:t>Opinion 2020-400 (4/13/20) Impaired lawyers; Competence; Reporting misconduct; Supervisory lawyers; Law firms; Partnerships; Withdrawal from representation; Communication with clients; Disclosure; Lawyer-client relationship. </a:t>
            </a:r>
          </a:p>
        </p:txBody>
      </p:sp>
      <p:sp>
        <p:nvSpPr>
          <p:cNvPr id="3" name="Content Placeholder 2">
            <a:extLst>
              <a:ext uri="{FF2B5EF4-FFF2-40B4-BE49-F238E27FC236}">
                <a16:creationId xmlns:a16="http://schemas.microsoft.com/office/drawing/2014/main" id="{38E420E6-00F7-5084-F3EE-939FD946FA5C}"/>
              </a:ext>
            </a:extLst>
          </p:cNvPr>
          <p:cNvSpPr>
            <a:spLocks noGrp="1"/>
          </p:cNvSpPr>
          <p:nvPr>
            <p:ph idx="1"/>
          </p:nvPr>
        </p:nvSpPr>
        <p:spPr>
          <a:xfrm>
            <a:off x="838200" y="1690688"/>
            <a:ext cx="10515600" cy="4351338"/>
          </a:xfrm>
        </p:spPr>
        <p:txBody>
          <a:bodyPr>
            <a:noAutofit/>
          </a:bodyPr>
          <a:lstStyle/>
          <a:p>
            <a:pPr marL="0" indent="0">
              <a:buNone/>
            </a:pPr>
            <a:r>
              <a:rPr lang="en-US" sz="2200" dirty="0">
                <a:latin typeface="+mj-lt"/>
              </a:rPr>
              <a:t>If a partner or managing lawyer determines that a firm lawyer is impaired and must withdraw from a representation or that his participation must be curtailed, the firm must reasonably inform the client of the change and any related circumstances that are material to the representation but need not include circumstances that are not material. </a:t>
            </a:r>
          </a:p>
          <a:p>
            <a:pPr marL="0" indent="0">
              <a:buNone/>
            </a:pPr>
            <a:r>
              <a:rPr lang="en-US" sz="2200" dirty="0">
                <a:latin typeface="+mj-lt"/>
              </a:rPr>
              <a:t>If the impaired lawyer has violated a rule of professional conduct and the factors in Rule 8.3 apply, a lawyer in the firm or organization must report the misconduct. </a:t>
            </a:r>
          </a:p>
          <a:p>
            <a:pPr marL="0" indent="0">
              <a:buNone/>
            </a:pPr>
            <a:r>
              <a:rPr lang="en-US" sz="2200" dirty="0">
                <a:latin typeface="+mj-lt"/>
              </a:rPr>
              <a:t>If the lawyer leaves the firm or organization, the firm should not jointly notify the clients with the impaired lawyer about the lawyer's departure but must unilaterally provide the lawyer's clients with information reasonably sufficient for them to decide whether to have the impaired lawyer continue handling their matters. </a:t>
            </a:r>
          </a:p>
          <a:p>
            <a:pPr marL="0" indent="0">
              <a:buNone/>
            </a:pPr>
            <a:r>
              <a:rPr lang="en-US" sz="2200" dirty="0">
                <a:latin typeface="+mj-lt"/>
              </a:rPr>
              <a:t>If the impaired lawyer's continuing to practice law would trigger Rule 8.3, the firm must make a report. </a:t>
            </a:r>
          </a:p>
          <a:p>
            <a:pPr marL="0" indent="0">
              <a:buNone/>
            </a:pPr>
            <a:r>
              <a:rPr lang="en-US" sz="1800" dirty="0">
                <a:latin typeface="+mj-lt"/>
              </a:rPr>
              <a:t>The opinion endorses District of Columbia Opinion 377. Philadelphia/Pennsylvania Joint Formal Opinion 2007-300; Philadelphia Opinion 2000-12; Rules 1.0, 1.4, 1.6, 1.16, 5.1, 8.3.</a:t>
            </a:r>
          </a:p>
        </p:txBody>
      </p:sp>
    </p:spTree>
    <p:extLst>
      <p:ext uri="{BB962C8B-B14F-4D97-AF65-F5344CB8AC3E}">
        <p14:creationId xmlns:p14="http://schemas.microsoft.com/office/powerpoint/2010/main" val="2100169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C49CD0-145C-E18D-D77B-53508AE1FDBB}"/>
              </a:ext>
            </a:extLst>
          </p:cNvPr>
          <p:cNvSpPr>
            <a:spLocks noGrp="1"/>
          </p:cNvSpPr>
          <p:nvPr>
            <p:ph type="title"/>
          </p:nvPr>
        </p:nvSpPr>
        <p:spPr>
          <a:xfrm>
            <a:off x="835025" y="1359650"/>
            <a:ext cx="4719469" cy="1323439"/>
          </a:xfrm>
        </p:spPr>
        <p:txBody>
          <a:bodyPr anchor="t">
            <a:noAutofit/>
          </a:bodyPr>
          <a:lstStyle/>
          <a:p>
            <a:r>
              <a:rPr lang="en-US" sz="2400" b="1" dirty="0">
                <a:solidFill>
                  <a:schemeClr val="bg1"/>
                </a:solidFill>
              </a:rPr>
              <a:t>What are your ethical responsibilities if your firm has lawyers who are working remotely?</a:t>
            </a:r>
          </a:p>
        </p:txBody>
      </p:sp>
      <p:sp>
        <p:nvSpPr>
          <p:cNvPr id="3" name="Content Placeholder 2">
            <a:extLst>
              <a:ext uri="{FF2B5EF4-FFF2-40B4-BE49-F238E27FC236}">
                <a16:creationId xmlns:a16="http://schemas.microsoft.com/office/drawing/2014/main" id="{38E420E6-00F7-5084-F3EE-939FD946FA5C}"/>
              </a:ext>
            </a:extLst>
          </p:cNvPr>
          <p:cNvSpPr>
            <a:spLocks noGrp="1"/>
          </p:cNvSpPr>
          <p:nvPr>
            <p:ph idx="1"/>
          </p:nvPr>
        </p:nvSpPr>
        <p:spPr>
          <a:xfrm>
            <a:off x="852486" y="2683089"/>
            <a:ext cx="4684545" cy="2454300"/>
          </a:xfrm>
        </p:spPr>
        <p:txBody>
          <a:bodyPr>
            <a:noAutofit/>
          </a:bodyPr>
          <a:lstStyle/>
          <a:p>
            <a:pPr marL="461963" indent="-461963">
              <a:buNone/>
            </a:pPr>
            <a:r>
              <a:rPr lang="en-US" sz="2400" dirty="0">
                <a:solidFill>
                  <a:schemeClr val="bg1">
                    <a:alpha val="80000"/>
                  </a:schemeClr>
                </a:solidFill>
              </a:rPr>
              <a:t>A.	You must take the appropriate steps to get the lawyers working remotely to come back to the office as soon as possible.</a:t>
            </a:r>
          </a:p>
          <a:p>
            <a:pPr marL="461963" indent="-461963">
              <a:buAutoNum type="alphaUcPeriod" startAt="2"/>
            </a:pPr>
            <a:r>
              <a:rPr lang="en-US" sz="2400" dirty="0">
                <a:solidFill>
                  <a:schemeClr val="bg1">
                    <a:alpha val="80000"/>
                  </a:schemeClr>
                </a:solidFill>
              </a:rPr>
              <a:t>You should take appropriate steps to ensure that all materials remain confidential.</a:t>
            </a:r>
          </a:p>
          <a:p>
            <a:pPr marL="461963" indent="-461963">
              <a:buAutoNum type="alphaUcPeriod" startAt="2"/>
            </a:pPr>
            <a:r>
              <a:rPr lang="en-US" sz="2400" dirty="0">
                <a:solidFill>
                  <a:schemeClr val="bg1">
                    <a:alpha val="80000"/>
                  </a:schemeClr>
                </a:solidFill>
              </a:rPr>
              <a:t>You have more responsibilities than C</a:t>
            </a:r>
          </a:p>
        </p:txBody>
      </p:sp>
      <p:pic>
        <p:nvPicPr>
          <p:cNvPr id="4" name="Picture 3" descr="A computer and a cup of coffee on a table&#10;&#10;Description automatically generated">
            <a:extLst>
              <a:ext uri="{FF2B5EF4-FFF2-40B4-BE49-F238E27FC236}">
                <a16:creationId xmlns:a16="http://schemas.microsoft.com/office/drawing/2014/main" id="{DBD1F797-2F61-D257-ABD7-1EF808E43227}"/>
              </a:ext>
            </a:extLst>
          </p:cNvPr>
          <p:cNvPicPr>
            <a:picLocks noChangeAspect="1"/>
          </p:cNvPicPr>
          <p:nvPr/>
        </p:nvPicPr>
        <p:blipFill>
          <a:blip r:embed="rId2"/>
          <a:stretch>
            <a:fillRect/>
          </a:stretch>
        </p:blipFill>
        <p:spPr>
          <a:xfrm>
            <a:off x="6203003" y="1513103"/>
            <a:ext cx="5260976" cy="3500940"/>
          </a:xfrm>
          <a:prstGeom prst="rect">
            <a:avLst/>
          </a:prstGeom>
        </p:spPr>
      </p:pic>
    </p:spTree>
    <p:extLst>
      <p:ext uri="{BB962C8B-B14F-4D97-AF65-F5344CB8AC3E}">
        <p14:creationId xmlns:p14="http://schemas.microsoft.com/office/powerpoint/2010/main" val="3318395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10" name="Straight Connector 9">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6210" y="2026340"/>
            <a:ext cx="52209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8E420E6-00F7-5084-F3EE-939FD946FA5C}"/>
              </a:ext>
            </a:extLst>
          </p:cNvPr>
          <p:cNvSpPr>
            <a:spLocks noGrp="1"/>
          </p:cNvSpPr>
          <p:nvPr>
            <p:ph idx="1"/>
          </p:nvPr>
        </p:nvSpPr>
        <p:spPr>
          <a:xfrm>
            <a:off x="447473" y="2176671"/>
            <a:ext cx="11141765" cy="3526144"/>
          </a:xfrm>
        </p:spPr>
        <p:txBody>
          <a:bodyPr>
            <a:noAutofit/>
          </a:bodyPr>
          <a:lstStyle/>
          <a:p>
            <a:pPr marL="0" indent="0">
              <a:buNone/>
            </a:pPr>
            <a:r>
              <a:rPr lang="en-US" sz="2000" dirty="0">
                <a:solidFill>
                  <a:schemeClr val="bg1"/>
                </a:solidFill>
                <a:latin typeface="+mj-lt"/>
              </a:rPr>
              <a:t>At a minimum, when working remotely, attorneys and their staff have an obligation under the Rules of Professional Conduct to take reasonable precautions to assure that: </a:t>
            </a:r>
          </a:p>
          <a:p>
            <a:pPr marL="0" indent="0">
              <a:buNone/>
            </a:pPr>
            <a:r>
              <a:rPr lang="en-US" sz="2000" dirty="0">
                <a:solidFill>
                  <a:schemeClr val="bg1"/>
                </a:solidFill>
                <a:latin typeface="+mj-lt"/>
              </a:rPr>
              <a:t>• All communications, including telephone calls, text messages, email, and video conferencing are conducted in a manner that minimizes the risk of inadvertent disclosure of confidential information; </a:t>
            </a:r>
          </a:p>
          <a:p>
            <a:pPr marL="0" indent="0">
              <a:buNone/>
            </a:pPr>
            <a:r>
              <a:rPr lang="en-US" sz="2000" dirty="0">
                <a:solidFill>
                  <a:schemeClr val="bg1"/>
                </a:solidFill>
                <a:latin typeface="+mj-lt"/>
              </a:rPr>
              <a:t>• Information transmitted through the Internet is done in a manner that ensures the confidentiality of client communications and other sensitive data; </a:t>
            </a:r>
          </a:p>
          <a:p>
            <a:pPr marL="0" indent="0">
              <a:buNone/>
            </a:pPr>
            <a:r>
              <a:rPr lang="en-US" sz="2000" dirty="0">
                <a:solidFill>
                  <a:schemeClr val="bg1"/>
                </a:solidFill>
                <a:latin typeface="+mj-lt"/>
              </a:rPr>
              <a:t>• Their remote workspaces are designed to prevent the disclosure of confidential information in both paper and electronic form;  </a:t>
            </a:r>
          </a:p>
          <a:p>
            <a:pPr marL="0" indent="0">
              <a:buNone/>
            </a:pPr>
            <a:r>
              <a:rPr lang="en-US" sz="2000" dirty="0">
                <a:solidFill>
                  <a:schemeClr val="bg1"/>
                </a:solidFill>
                <a:latin typeface="+mj-lt"/>
              </a:rPr>
              <a:t>• Proper procedures are used to secure and backup confidential data stored on electronic devices and in the cloud; </a:t>
            </a:r>
          </a:p>
          <a:p>
            <a:pPr marL="0" indent="0">
              <a:buNone/>
            </a:pPr>
            <a:r>
              <a:rPr lang="en-US" sz="2000" dirty="0">
                <a:solidFill>
                  <a:schemeClr val="bg1"/>
                </a:solidFill>
                <a:latin typeface="+mj-lt"/>
              </a:rPr>
              <a:t>• Any remotely working staff are educated about and have the resources to make their work compliant with the Rules of Professional Conduct; and, </a:t>
            </a:r>
          </a:p>
          <a:p>
            <a:pPr marL="0" indent="0">
              <a:buNone/>
            </a:pPr>
            <a:r>
              <a:rPr lang="en-US" sz="2000" dirty="0">
                <a:solidFill>
                  <a:schemeClr val="bg1"/>
                </a:solidFill>
                <a:latin typeface="+mj-lt"/>
              </a:rPr>
              <a:t>• Appropriate forms of data security are used.</a:t>
            </a:r>
          </a:p>
        </p:txBody>
      </p:sp>
      <p:sp>
        <p:nvSpPr>
          <p:cNvPr id="12" name="Rectangle 11">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F1D83F6-F7EF-ED2D-0EA0-FE77C9124506}"/>
              </a:ext>
            </a:extLst>
          </p:cNvPr>
          <p:cNvSpPr txBox="1"/>
          <p:nvPr/>
        </p:nvSpPr>
        <p:spPr>
          <a:xfrm>
            <a:off x="447473" y="986348"/>
            <a:ext cx="6094378" cy="523220"/>
          </a:xfrm>
          <a:prstGeom prst="rect">
            <a:avLst/>
          </a:prstGeom>
          <a:noFill/>
        </p:spPr>
        <p:txBody>
          <a:bodyPr wrap="square">
            <a:spAutoFit/>
          </a:bodyPr>
          <a:lstStyle/>
          <a:p>
            <a:pPr marL="0" indent="0">
              <a:buNone/>
            </a:pPr>
            <a:r>
              <a:rPr lang="en-US" sz="2800" dirty="0">
                <a:solidFill>
                  <a:schemeClr val="bg1"/>
                </a:solidFill>
                <a:latin typeface="+mj-lt"/>
              </a:rPr>
              <a:t>Minimum Responsibilities</a:t>
            </a:r>
          </a:p>
        </p:txBody>
      </p:sp>
    </p:spTree>
    <p:extLst>
      <p:ext uri="{BB962C8B-B14F-4D97-AF65-F5344CB8AC3E}">
        <p14:creationId xmlns:p14="http://schemas.microsoft.com/office/powerpoint/2010/main" val="4167156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left)">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Light bulb on yellow background with sketched light beams and cord">
            <a:extLst>
              <a:ext uri="{FF2B5EF4-FFF2-40B4-BE49-F238E27FC236}">
                <a16:creationId xmlns:a16="http://schemas.microsoft.com/office/drawing/2014/main" id="{80D38721-D24C-6DF0-ECE0-94FA533F195E}"/>
              </a:ext>
            </a:extLst>
          </p:cNvPr>
          <p:cNvPicPr>
            <a:picLocks noChangeAspect="1"/>
          </p:cNvPicPr>
          <p:nvPr/>
        </p:nvPicPr>
        <p:blipFill rotWithShape="1">
          <a:blip r:embed="rId2"/>
          <a:srcRect t="8537"/>
          <a:stretch/>
        </p:blipFill>
        <p:spPr>
          <a:xfrm>
            <a:off x="-3047" y="10"/>
            <a:ext cx="12191999" cy="6857990"/>
          </a:xfrm>
          <a:prstGeom prst="rect">
            <a:avLst/>
          </a:prstGeom>
        </p:spPr>
      </p:pic>
      <p:sp>
        <p:nvSpPr>
          <p:cNvPr id="10" name="Rectangle 9">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C49CD0-145C-E18D-D77B-53508AE1FDBB}"/>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spcAft>
                <a:spcPts val="1200"/>
              </a:spcAft>
            </a:pPr>
            <a:r>
              <a:rPr lang="en-US" sz="2900" b="1">
                <a:solidFill>
                  <a:srgbClr val="FFFFFF"/>
                </a:solidFill>
              </a:rPr>
              <a:t>The duty of technological competence requires attorneys to not only understand the risks and benefits of technology as it relates to the specifics of their practices, such as electronic discovery</a:t>
            </a:r>
            <a:br>
              <a:rPr lang="en-US" sz="2900" b="1">
                <a:solidFill>
                  <a:srgbClr val="FFFFFF"/>
                </a:solidFill>
              </a:rPr>
            </a:br>
            <a:r>
              <a:rPr lang="en-US" sz="2900" b="1">
                <a:solidFill>
                  <a:srgbClr val="FFFFFF"/>
                </a:solidFill>
              </a:rPr>
              <a:t>This also requires attorneys to understand the general risks and benefits of technology, including the electronic transmission of confidential and sensitive data, and cybersecurity, and to take reasonable precautions to comply with this duty. </a:t>
            </a:r>
            <a:br>
              <a:rPr lang="en-US" sz="2900" b="1">
                <a:solidFill>
                  <a:srgbClr val="FFFFFF"/>
                </a:solidFill>
              </a:rPr>
            </a:br>
            <a:endParaRPr lang="en-US" sz="2900" b="1">
              <a:solidFill>
                <a:srgbClr val="FFFFFF"/>
              </a:solidFill>
            </a:endParaRPr>
          </a:p>
        </p:txBody>
      </p:sp>
    </p:spTree>
    <p:extLst>
      <p:ext uri="{BB962C8B-B14F-4D97-AF65-F5344CB8AC3E}">
        <p14:creationId xmlns:p14="http://schemas.microsoft.com/office/powerpoint/2010/main" val="41636394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A18150-BF84-4E5A-B43C-0262DBE7E60A}"/>
              </a:ext>
            </a:extLst>
          </p:cNvPr>
          <p:cNvSpPr>
            <a:spLocks noGrp="1"/>
          </p:cNvSpPr>
          <p:nvPr>
            <p:ph idx="1"/>
          </p:nvPr>
        </p:nvSpPr>
        <p:spPr>
          <a:xfrm>
            <a:off x="4399856" y="1586731"/>
            <a:ext cx="7342496" cy="4297363"/>
          </a:xfrm>
        </p:spPr>
        <p:txBody>
          <a:bodyPr/>
          <a:lstStyle/>
          <a:p>
            <a:pPr marL="0" indent="0">
              <a:buNone/>
            </a:pPr>
            <a:r>
              <a:rPr lang="en-US" dirty="0">
                <a:solidFill>
                  <a:schemeClr val="tx1"/>
                </a:solidFill>
                <a:latin typeface="Abadi Extra Light" panose="020B0204020104020204" pitchFamily="34" charset="0"/>
              </a:rPr>
              <a:t>Edward L. Perkins, BA, JD, LLM(Tax), CPA</a:t>
            </a:r>
          </a:p>
          <a:p>
            <a:pPr marL="0" indent="0">
              <a:buNone/>
            </a:pPr>
            <a:r>
              <a:rPr lang="en-US" dirty="0">
                <a:solidFill>
                  <a:srgbClr val="C00000"/>
                </a:solidFill>
                <a:latin typeface="Abadi Extra Light" panose="020B0204020104020204" pitchFamily="34" charset="0"/>
              </a:rPr>
              <a:t>Partner - Gibson &amp; Perkins, PC</a:t>
            </a:r>
          </a:p>
          <a:p>
            <a:pPr marL="0" indent="0">
              <a:buNone/>
            </a:pPr>
            <a:r>
              <a:rPr lang="en-US" dirty="0">
                <a:solidFill>
                  <a:schemeClr val="tx1">
                    <a:lumMod val="50000"/>
                    <a:lumOff val="50000"/>
                  </a:schemeClr>
                </a:solidFill>
                <a:latin typeface="Abadi Extra Light" panose="020B0204020104020204" pitchFamily="34" charset="0"/>
              </a:rPr>
              <a:t>tedperkins@gibperk.com</a:t>
            </a:r>
            <a:br>
              <a:rPr lang="en-US" dirty="0">
                <a:solidFill>
                  <a:schemeClr val="tx1">
                    <a:lumMod val="50000"/>
                    <a:lumOff val="50000"/>
                  </a:schemeClr>
                </a:solidFill>
                <a:latin typeface="Abadi Extra Light" panose="020B0204020104020204" pitchFamily="34" charset="0"/>
              </a:rPr>
            </a:br>
            <a:r>
              <a:rPr lang="en-US" dirty="0">
                <a:solidFill>
                  <a:schemeClr val="tx1">
                    <a:lumMod val="50000"/>
                    <a:lumOff val="50000"/>
                  </a:schemeClr>
                </a:solidFill>
                <a:latin typeface="Abadi Extra Light" panose="020B0204020104020204" pitchFamily="34" charset="0"/>
              </a:rPr>
              <a:t>610.565.1708 ext. 102</a:t>
            </a:r>
          </a:p>
          <a:p>
            <a:pPr marL="0" indent="0">
              <a:buNone/>
            </a:pPr>
            <a:r>
              <a:rPr lang="en-US" dirty="0">
                <a:solidFill>
                  <a:srgbClr val="C00000"/>
                </a:solidFill>
                <a:latin typeface="Abadi Extra Light" panose="020B0204020104020204" pitchFamily="34" charset="0"/>
              </a:rPr>
              <a:t>Adjunct Professor</a:t>
            </a:r>
          </a:p>
          <a:p>
            <a:pPr marL="0" indent="0">
              <a:buNone/>
            </a:pPr>
            <a:r>
              <a:rPr lang="en-US" dirty="0">
                <a:solidFill>
                  <a:srgbClr val="C00000"/>
                </a:solidFill>
                <a:latin typeface="Abadi Extra Light" panose="020B0204020104020204" pitchFamily="34" charset="0"/>
              </a:rPr>
              <a:t>Villanova University School of Law - Graduate Tax Program</a:t>
            </a:r>
          </a:p>
          <a:p>
            <a:pPr marL="0" indent="0">
              <a:buNone/>
            </a:pPr>
            <a:r>
              <a:rPr lang="en-US" dirty="0">
                <a:solidFill>
                  <a:schemeClr val="tx1">
                    <a:lumMod val="50000"/>
                    <a:lumOff val="50000"/>
                  </a:schemeClr>
                </a:solidFill>
                <a:latin typeface="Abadi Extra Light" panose="020B0204020104020204" pitchFamily="34" charset="0"/>
              </a:rPr>
              <a:t>Founder - YourOnlineProfessor.net</a:t>
            </a:r>
          </a:p>
          <a:p>
            <a:endParaRPr lang="en-US" dirty="0"/>
          </a:p>
        </p:txBody>
      </p:sp>
      <p:pic>
        <p:nvPicPr>
          <p:cNvPr id="7" name="Picture 6">
            <a:extLst>
              <a:ext uri="{FF2B5EF4-FFF2-40B4-BE49-F238E27FC236}">
                <a16:creationId xmlns:a16="http://schemas.microsoft.com/office/drawing/2014/main" id="{76E1A7CD-8602-4CA9-AD1B-634F14E71E1A}"/>
              </a:ext>
            </a:extLst>
          </p:cNvPr>
          <p:cNvPicPr>
            <a:picLocks noChangeAspect="1"/>
          </p:cNvPicPr>
          <p:nvPr/>
        </p:nvPicPr>
        <p:blipFill>
          <a:blip r:embed="rId3"/>
          <a:stretch>
            <a:fillRect/>
          </a:stretch>
        </p:blipFill>
        <p:spPr>
          <a:xfrm>
            <a:off x="988085" y="1652134"/>
            <a:ext cx="2783724" cy="4329614"/>
          </a:xfrm>
          <a:prstGeom prst="rect">
            <a:avLst/>
          </a:prstGeom>
        </p:spPr>
      </p:pic>
    </p:spTree>
    <p:extLst>
      <p:ext uri="{BB962C8B-B14F-4D97-AF65-F5344CB8AC3E}">
        <p14:creationId xmlns:p14="http://schemas.microsoft.com/office/powerpoint/2010/main" val="2188970470"/>
      </p:ext>
    </p:extLst>
  </p:cSld>
  <p:clrMapOvr>
    <a:masterClrMapping/>
  </p:clrMapOvr>
  <p:transition spd="med">
    <p:pull/>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37C77032-C865-6057-7D7A-E2743CFA20F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8E420E6-00F7-5084-F3EE-939FD946FA5C}"/>
              </a:ext>
            </a:extLst>
          </p:cNvPr>
          <p:cNvSpPr>
            <a:spLocks noGrp="1"/>
          </p:cNvSpPr>
          <p:nvPr>
            <p:ph idx="1"/>
          </p:nvPr>
        </p:nvSpPr>
        <p:spPr>
          <a:xfrm>
            <a:off x="759176" y="984115"/>
            <a:ext cx="10373131" cy="1866358"/>
          </a:xfrm>
        </p:spPr>
        <p:txBody>
          <a:bodyPr>
            <a:noAutofit/>
          </a:bodyPr>
          <a:lstStyle/>
          <a:p>
            <a:pPr marL="0" indent="0">
              <a:buNone/>
            </a:pPr>
            <a:r>
              <a:rPr lang="en-US" sz="2000" u="sng" dirty="0">
                <a:effectLst>
                  <a:outerShdw blurRad="38100" dist="38100" dir="2700000" algn="tl">
                    <a:srgbClr val="000000">
                      <a:alpha val="43137"/>
                    </a:srgbClr>
                  </a:outerShdw>
                </a:effectLst>
              </a:rPr>
              <a:t>Storing Information in “the cloud</a:t>
            </a:r>
          </a:p>
          <a:p>
            <a:pPr marL="0" indent="0">
              <a:buNone/>
            </a:pPr>
            <a:r>
              <a:rPr lang="en-US" sz="2000" dirty="0"/>
              <a:t>An attorney may ethically allow client confidential material to be stored in “the cloud” provided the attorney takes reasonable care to assure that </a:t>
            </a:r>
          </a:p>
          <a:p>
            <a:pPr marL="0" indent="0">
              <a:buNone/>
            </a:pPr>
            <a:r>
              <a:rPr lang="en-US" sz="2000" dirty="0"/>
              <a:t>(1) all materials remain confidential, and </a:t>
            </a:r>
          </a:p>
          <a:p>
            <a:pPr marL="0" indent="0">
              <a:buNone/>
            </a:pPr>
            <a:r>
              <a:rPr lang="en-US" sz="2000" dirty="0"/>
              <a:t>(2) reasonable safeguards are employed to ensure that the data is protected from breaches, data loss and other risks</a:t>
            </a:r>
            <a:r>
              <a:rPr lang="en-US" sz="1400" dirty="0"/>
              <a:t>.</a:t>
            </a:r>
          </a:p>
        </p:txBody>
      </p:sp>
      <p:pic>
        <p:nvPicPr>
          <p:cNvPr id="5" name="Picture 4" descr="Cloud shaped hard drive with cables">
            <a:extLst>
              <a:ext uri="{FF2B5EF4-FFF2-40B4-BE49-F238E27FC236}">
                <a16:creationId xmlns:a16="http://schemas.microsoft.com/office/drawing/2014/main" id="{3C67771A-7C1D-AB85-C78D-174C2C7EEF83}"/>
              </a:ext>
            </a:extLst>
          </p:cNvPr>
          <p:cNvPicPr>
            <a:picLocks noChangeAspect="1"/>
          </p:cNvPicPr>
          <p:nvPr/>
        </p:nvPicPr>
        <p:blipFill rotWithShape="1">
          <a:blip r:embed="rId2"/>
          <a:srcRect t="31364" b="16164"/>
          <a:stretch/>
        </p:blipFill>
        <p:spPr>
          <a:xfrm>
            <a:off x="20" y="3195484"/>
            <a:ext cx="12191980" cy="3662515"/>
          </a:xfrm>
          <a:prstGeom prst="rect">
            <a:avLst/>
          </a:prstGeom>
        </p:spPr>
      </p:pic>
    </p:spTree>
    <p:extLst>
      <p:ext uri="{BB962C8B-B14F-4D97-AF65-F5344CB8AC3E}">
        <p14:creationId xmlns:p14="http://schemas.microsoft.com/office/powerpoint/2010/main" val="4011962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lptaxletterred.jpg"/>
          <p:cNvPicPr>
            <a:picLocks noChangeAspect="1"/>
          </p:cNvPicPr>
          <p:nvPr/>
        </p:nvPicPr>
        <p:blipFill>
          <a:blip r:embed="rId3" cstate="print">
            <a:duotone>
              <a:schemeClr val="accent1">
                <a:shade val="45000"/>
                <a:satMod val="135000"/>
              </a:schemeClr>
              <a:prstClr val="white"/>
            </a:duotone>
          </a:blip>
          <a:stretch>
            <a:fillRect/>
          </a:stretch>
        </p:blipFill>
        <p:spPr>
          <a:xfrm>
            <a:off x="1524000" y="0"/>
            <a:ext cx="2743200" cy="6858000"/>
          </a:xfrm>
          <a:prstGeom prst="rect">
            <a:avLst/>
          </a:prstGeom>
        </p:spPr>
      </p:pic>
      <p:sp>
        <p:nvSpPr>
          <p:cNvPr id="16" name="Rectangle 15"/>
          <p:cNvSpPr/>
          <p:nvPr/>
        </p:nvSpPr>
        <p:spPr>
          <a:xfrm rot="5400000" flipH="1">
            <a:off x="876300" y="3390900"/>
            <a:ext cx="6858000" cy="76200"/>
          </a:xfrm>
          <a:prstGeom prst="rect">
            <a:avLst/>
          </a:prstGeom>
          <a:gradFill>
            <a:gsLst>
              <a:gs pos="0">
                <a:schemeClr val="tx1"/>
              </a:gs>
              <a:gs pos="34000">
                <a:schemeClr val="tx1">
                  <a:lumMod val="75000"/>
                  <a:lumOff val="25000"/>
                </a:schemeClr>
              </a:gs>
              <a:gs pos="71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p:cNvSpPr>
            <a:spLocks noGrp="1"/>
          </p:cNvSpPr>
          <p:nvPr>
            <p:ph type="ctrTitle"/>
          </p:nvPr>
        </p:nvSpPr>
        <p:spPr>
          <a:xfrm>
            <a:off x="3505200" y="-152400"/>
            <a:ext cx="7772400" cy="1470025"/>
          </a:xfrm>
        </p:spPr>
        <p:txBody>
          <a:bodyPr>
            <a:normAutofit/>
          </a:bodyPr>
          <a:lstStyle/>
          <a:p>
            <a:r>
              <a:rPr lang="en-US" sz="6000" dirty="0">
                <a:solidFill>
                  <a:schemeClr val="bg1">
                    <a:lumMod val="75000"/>
                  </a:schemeClr>
                </a:solidFill>
                <a:latin typeface="Bernard MT Condensed" pitchFamily="18" charset="0"/>
              </a:rPr>
              <a:t>TedPerkins</a:t>
            </a:r>
            <a:r>
              <a:rPr lang="en-US" sz="6000" dirty="0">
                <a:effectLst>
                  <a:outerShdw blurRad="38100" dist="38100" dir="2700000" algn="tl">
                    <a:srgbClr val="000000">
                      <a:alpha val="43137"/>
                    </a:srgbClr>
                  </a:outerShdw>
                </a:effectLst>
                <a:latin typeface="Bernard MT Condensed" pitchFamily="18" charset="0"/>
              </a:rPr>
              <a:t>Tax News</a:t>
            </a:r>
          </a:p>
        </p:txBody>
      </p:sp>
      <p:sp>
        <p:nvSpPr>
          <p:cNvPr id="4" name="TextBox 3"/>
          <p:cNvSpPr txBox="1"/>
          <p:nvPr/>
        </p:nvSpPr>
        <p:spPr>
          <a:xfrm>
            <a:off x="2362200" y="990601"/>
            <a:ext cx="324128"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0000"/>
                </a:solidFill>
                <a:effectLst/>
                <a:uLnTx/>
                <a:uFillTx/>
                <a:latin typeface="Calibri"/>
                <a:ea typeface="+mn-ea"/>
                <a:cs typeface="+mn-cs"/>
              </a:rPr>
              <a:t> </a:t>
            </a:r>
          </a:p>
        </p:txBody>
      </p:sp>
      <p:sp>
        <p:nvSpPr>
          <p:cNvPr id="11" name="Rectangle 10"/>
          <p:cNvSpPr/>
          <p:nvPr/>
        </p:nvSpPr>
        <p:spPr>
          <a:xfrm flipH="1">
            <a:off x="4343400" y="1219200"/>
            <a:ext cx="4114800" cy="76200"/>
          </a:xfrm>
          <a:prstGeom prst="rect">
            <a:avLst/>
          </a:prstGeom>
          <a:gradFill>
            <a:gsLst>
              <a:gs pos="0">
                <a:schemeClr val="tx1"/>
              </a:gs>
              <a:gs pos="64999">
                <a:schemeClr val="tx1">
                  <a:lumMod val="75000"/>
                  <a:lumOff val="2500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TextBox 11"/>
          <p:cNvSpPr txBox="1"/>
          <p:nvPr/>
        </p:nvSpPr>
        <p:spPr>
          <a:xfrm>
            <a:off x="4648200" y="1905000"/>
            <a:ext cx="6526306" cy="37240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all" spc="0" normalizeH="0" baseline="0" noProof="0" dirty="0">
                <a:ln>
                  <a:noFill/>
                </a:ln>
                <a:solidFill>
                  <a:srgbClr val="1F497D"/>
                </a:solidFill>
                <a:effectLst>
                  <a:outerShdw blurRad="38100" dist="38100" dir="2700000" algn="tl">
                    <a:srgbClr val="000000">
                      <a:alpha val="43137"/>
                    </a:srgbClr>
                  </a:outerShdw>
                </a:effectLst>
                <a:uLnTx/>
                <a:uFillTx/>
                <a:latin typeface="Calibri"/>
                <a:ea typeface="+mn-ea"/>
                <a:cs typeface="+mn-cs"/>
              </a:rPr>
              <a:t>Verify Your Attendance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a:ea typeface="+mn-ea"/>
                <a:cs typeface="+mn-cs"/>
              </a:rPr>
              <a:t>Please type “present” into the chatbox on your screen and hit ENTER.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a:ea typeface="+mn-ea"/>
                <a:cs typeface="+mn-cs"/>
              </a:rPr>
              <a:t>This is an important step which verifies your attendance and assures that your credit is received.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a:ea typeface="+mn-ea"/>
                <a:cs typeface="+mn-cs"/>
              </a:rPr>
              <a:t>Thank you.</a:t>
            </a:r>
          </a:p>
        </p:txBody>
      </p:sp>
    </p:spTree>
    <p:extLst>
      <p:ext uri="{BB962C8B-B14F-4D97-AF65-F5344CB8AC3E}">
        <p14:creationId xmlns:p14="http://schemas.microsoft.com/office/powerpoint/2010/main" val="21814738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CC7D015-0DD8-420F-A568-AC4FEDC412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DC595556-C814-4F1F-B0E5-71812F38A8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Picture 4" descr="Working space background">
            <a:extLst>
              <a:ext uri="{FF2B5EF4-FFF2-40B4-BE49-F238E27FC236}">
                <a16:creationId xmlns:a16="http://schemas.microsoft.com/office/drawing/2014/main" id="{ABC292E5-9DC7-9C8A-28D0-AB7AD62DC1DE}"/>
              </a:ext>
            </a:extLst>
          </p:cNvPr>
          <p:cNvPicPr>
            <a:picLocks noChangeAspect="1"/>
          </p:cNvPicPr>
          <p:nvPr/>
        </p:nvPicPr>
        <p:blipFill rotWithShape="1">
          <a:blip r:embed="rId2">
            <a:alphaModFix amt="60000"/>
          </a:blip>
          <a:srcRect t="5743" b="9987"/>
          <a:stretch/>
        </p:blipFill>
        <p:spPr>
          <a:xfrm>
            <a:off x="-1" y="10"/>
            <a:ext cx="12192001" cy="6857990"/>
          </a:xfrm>
          <a:prstGeom prst="rect">
            <a:avLst/>
          </a:prstGeom>
        </p:spPr>
      </p:pic>
      <p:sp>
        <p:nvSpPr>
          <p:cNvPr id="3" name="Content Placeholder 2">
            <a:extLst>
              <a:ext uri="{FF2B5EF4-FFF2-40B4-BE49-F238E27FC236}">
                <a16:creationId xmlns:a16="http://schemas.microsoft.com/office/drawing/2014/main" id="{38E420E6-00F7-5084-F3EE-939FD946FA5C}"/>
              </a:ext>
            </a:extLst>
          </p:cNvPr>
          <p:cNvSpPr>
            <a:spLocks noGrp="1"/>
          </p:cNvSpPr>
          <p:nvPr>
            <p:ph idx="1"/>
          </p:nvPr>
        </p:nvSpPr>
        <p:spPr>
          <a:xfrm>
            <a:off x="781700" y="1156957"/>
            <a:ext cx="6167246" cy="5571898"/>
          </a:xfrm>
        </p:spPr>
        <p:txBody>
          <a:bodyPr anchor="ctr">
            <a:normAutofit/>
          </a:bodyPr>
          <a:lstStyle/>
          <a:p>
            <a:pPr marL="0" indent="0">
              <a:buNone/>
            </a:pPr>
            <a:endParaRPr lang="en-US" sz="1900" dirty="0">
              <a:solidFill>
                <a:srgbClr val="FFFFFF"/>
              </a:solidFill>
            </a:endParaRPr>
          </a:p>
          <a:p>
            <a:pPr marL="0" indent="0">
              <a:buNone/>
            </a:pPr>
            <a:r>
              <a:rPr lang="en-US" sz="1900" u="sng" dirty="0">
                <a:solidFill>
                  <a:srgbClr val="FFFFFF"/>
                </a:solidFill>
                <a:effectLst>
                  <a:outerShdw blurRad="38100" dist="38100" dir="2700000" algn="tl">
                    <a:srgbClr val="000000">
                      <a:alpha val="43137"/>
                    </a:srgbClr>
                  </a:outerShdw>
                </a:effectLst>
              </a:rPr>
              <a:t>Maintaining a Virtual Office</a:t>
            </a:r>
          </a:p>
          <a:p>
            <a:pPr marL="0" indent="0">
              <a:buNone/>
            </a:pPr>
            <a:r>
              <a:rPr lang="en-US" sz="1900" dirty="0">
                <a:solidFill>
                  <a:srgbClr val="FFFFFF"/>
                </a:solidFill>
                <a:latin typeface="+mj-lt"/>
              </a:rPr>
              <a:t>An attorney may maintain a virtual law office in Pennsylvania, including a virtual law office in which the attorney works from home, and associates work from their homes in various locations, including locations outside of Pennsylvania;</a:t>
            </a:r>
          </a:p>
          <a:p>
            <a:pPr marL="0" indent="0">
              <a:buNone/>
            </a:pPr>
            <a:r>
              <a:rPr lang="en-US" sz="1900" dirty="0">
                <a:solidFill>
                  <a:srgbClr val="FFFFFF"/>
                </a:solidFill>
                <a:latin typeface="+mj-lt"/>
              </a:rPr>
              <a:t>An attorney practicing in a virtual office at which attorneys and clients do not generally meet face to face must take appropriate safeguards to: </a:t>
            </a:r>
          </a:p>
          <a:p>
            <a:pPr marL="0" indent="0">
              <a:buNone/>
            </a:pPr>
            <a:r>
              <a:rPr lang="en-US" sz="1900" dirty="0">
                <a:solidFill>
                  <a:srgbClr val="FFFFFF"/>
                </a:solidFill>
                <a:latin typeface="+mj-lt"/>
              </a:rPr>
              <a:t>(1) confirm the identity of clients and others; and, </a:t>
            </a:r>
          </a:p>
          <a:p>
            <a:pPr marL="0" indent="0">
              <a:buNone/>
            </a:pPr>
            <a:r>
              <a:rPr lang="en-US" sz="1900" dirty="0">
                <a:solidFill>
                  <a:srgbClr val="FFFFFF"/>
                </a:solidFill>
                <a:latin typeface="+mj-lt"/>
              </a:rPr>
              <a:t>(2) address those circumstances in which a client may have diminished capacity. </a:t>
            </a:r>
          </a:p>
          <a:p>
            <a:pPr marL="0" indent="0">
              <a:buNone/>
            </a:pPr>
            <a:r>
              <a:rPr lang="en-US" sz="1900" dirty="0">
                <a:solidFill>
                  <a:srgbClr val="FFFFFF"/>
                </a:solidFill>
                <a:latin typeface="+mj-lt"/>
              </a:rPr>
              <a:t>A lawyer working away from her office may need to take special measures to protect client confidential information, and a managerial or supervisory lawyer must ensure that the other lawyers in the organization are taking appropriate security measures when they work outside of their offices. </a:t>
            </a:r>
          </a:p>
          <a:p>
            <a:pPr marL="0" indent="0">
              <a:buNone/>
            </a:pPr>
            <a:endParaRPr lang="en-US" sz="1900" dirty="0">
              <a:solidFill>
                <a:srgbClr val="FFFFFF"/>
              </a:solidFill>
              <a:latin typeface="+mj-lt"/>
            </a:endParaRPr>
          </a:p>
          <a:p>
            <a:pPr marL="0" indent="0">
              <a:buNone/>
            </a:pPr>
            <a:endParaRPr lang="en-US" sz="1900" dirty="0">
              <a:solidFill>
                <a:srgbClr val="FFFFFF"/>
              </a:solidFill>
              <a:latin typeface="+mj-lt"/>
            </a:endParaRPr>
          </a:p>
          <a:p>
            <a:pPr marL="0" indent="0">
              <a:buNone/>
            </a:pPr>
            <a:endParaRPr lang="en-US" sz="1900" dirty="0">
              <a:solidFill>
                <a:srgbClr val="FFFFFF"/>
              </a:solidFill>
            </a:endParaRPr>
          </a:p>
        </p:txBody>
      </p:sp>
    </p:spTree>
    <p:extLst>
      <p:ext uri="{BB962C8B-B14F-4D97-AF65-F5344CB8AC3E}">
        <p14:creationId xmlns:p14="http://schemas.microsoft.com/office/powerpoint/2010/main" val="1795926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left)">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left)">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left)">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wipe(left)">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0B95B61E-6884-B778-DDED-F5489B64B5F5}"/>
              </a:ext>
            </a:extLst>
          </p:cNvPr>
          <p:cNvPicPr>
            <a:picLocks noChangeAspect="1"/>
          </p:cNvPicPr>
          <p:nvPr/>
        </p:nvPicPr>
        <p:blipFill rotWithShape="1">
          <a:blip r:embed="rId2"/>
          <a:srcRect l="15761" r="18150" b="-1"/>
          <a:stretch/>
        </p:blipFill>
        <p:spPr>
          <a:xfrm>
            <a:off x="20" y="1666568"/>
            <a:ext cx="6106195" cy="5191432"/>
          </a:xfrm>
          <a:prstGeom prst="rect">
            <a:avLst/>
          </a:prstGeom>
        </p:spPr>
      </p:pic>
      <p:sp useBgFill="1">
        <p:nvSpPr>
          <p:cNvPr id="10" name="Rectangle 9">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8E420E6-00F7-5084-F3EE-939FD946FA5C}"/>
              </a:ext>
            </a:extLst>
          </p:cNvPr>
          <p:cNvSpPr>
            <a:spLocks noGrp="1"/>
          </p:cNvSpPr>
          <p:nvPr>
            <p:ph idx="1"/>
          </p:nvPr>
        </p:nvSpPr>
        <p:spPr>
          <a:xfrm>
            <a:off x="6449438" y="2249766"/>
            <a:ext cx="4904361" cy="4070303"/>
          </a:xfrm>
        </p:spPr>
        <p:txBody>
          <a:bodyPr anchor="ctr">
            <a:noAutofit/>
          </a:bodyPr>
          <a:lstStyle/>
          <a:p>
            <a:pPr marL="0" indent="0">
              <a:buNone/>
            </a:pPr>
            <a:r>
              <a:rPr lang="en-US" sz="2000" u="sng" dirty="0">
                <a:solidFill>
                  <a:srgbClr val="7030A0"/>
                </a:solidFill>
                <a:latin typeface="+mj-lt"/>
              </a:rPr>
              <a:t>Transmitting Information</a:t>
            </a:r>
          </a:p>
          <a:p>
            <a:pPr marL="0" indent="0">
              <a:buNone/>
            </a:pPr>
            <a:r>
              <a:rPr lang="en-US" sz="2000" dirty="0">
                <a:latin typeface="+mj-lt"/>
              </a:rPr>
              <a:t>A lawyer generally may transmit information relating to the representation of a client over the internet without violating the Model Rules of Professional Conduct where the lawyer has undertaken reasonable efforts to prevent inadvertent or unauthorized access. </a:t>
            </a:r>
          </a:p>
          <a:p>
            <a:pPr marL="0" indent="0">
              <a:buNone/>
            </a:pPr>
            <a:r>
              <a:rPr lang="en-US" sz="2000" dirty="0">
                <a:latin typeface="+mj-lt"/>
              </a:rPr>
              <a:t>However, a lawyer may be required to take special security precautions to protect against the inadvertent or unauthorized disclosure of client information when required by an agreement with the client or by law, or when the nature of the information requires a higher degree of security. </a:t>
            </a:r>
          </a:p>
          <a:p>
            <a:pPr marL="0" indent="0">
              <a:buNone/>
            </a:pPr>
            <a:endParaRPr lang="en-US" sz="1700" dirty="0"/>
          </a:p>
        </p:txBody>
      </p:sp>
    </p:spTree>
    <p:extLst>
      <p:ext uri="{BB962C8B-B14F-4D97-AF65-F5344CB8AC3E}">
        <p14:creationId xmlns:p14="http://schemas.microsoft.com/office/powerpoint/2010/main" val="1260285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Many question marks on black background">
            <a:extLst>
              <a:ext uri="{FF2B5EF4-FFF2-40B4-BE49-F238E27FC236}">
                <a16:creationId xmlns:a16="http://schemas.microsoft.com/office/drawing/2014/main" id="{39D5095E-6765-C016-2713-E0E9BBAF8E6C}"/>
              </a:ext>
            </a:extLst>
          </p:cNvPr>
          <p:cNvPicPr>
            <a:picLocks noChangeAspect="1"/>
          </p:cNvPicPr>
          <p:nvPr/>
        </p:nvPicPr>
        <p:blipFill rotWithShape="1">
          <a:blip r:embed="rId2"/>
          <a:srcRect l="51877" r="2" b="2"/>
          <a:stretch/>
        </p:blipFill>
        <p:spPr>
          <a:xfrm>
            <a:off x="-1" y="-2"/>
            <a:ext cx="5410198" cy="6858002"/>
          </a:xfrm>
          <a:prstGeom prst="rect">
            <a:avLst/>
          </a:prstGeom>
        </p:spPr>
      </p:pic>
      <p:sp useBgFill="1">
        <p:nvSpPr>
          <p:cNvPr id="11" name="Rectangle 10">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8E420E6-00F7-5084-F3EE-939FD946FA5C}"/>
              </a:ext>
            </a:extLst>
          </p:cNvPr>
          <p:cNvSpPr>
            <a:spLocks noGrp="1"/>
          </p:cNvSpPr>
          <p:nvPr>
            <p:ph idx="1"/>
          </p:nvPr>
        </p:nvSpPr>
        <p:spPr>
          <a:xfrm>
            <a:off x="6115317" y="2743200"/>
            <a:ext cx="5247340" cy="3496878"/>
          </a:xfrm>
        </p:spPr>
        <p:txBody>
          <a:bodyPr anchor="ctr">
            <a:normAutofit/>
          </a:bodyPr>
          <a:lstStyle/>
          <a:p>
            <a:pPr marL="0" indent="0">
              <a:buNone/>
            </a:pPr>
            <a:r>
              <a:rPr lang="en-US" dirty="0"/>
              <a:t>Can you represent the Client in in negotiations and litigation regarding the prior lawyer's fee if necessary?</a:t>
            </a:r>
          </a:p>
          <a:p>
            <a:pPr marL="457200" indent="-457200">
              <a:buNone/>
            </a:pPr>
            <a:r>
              <a:rPr lang="en-US" dirty="0"/>
              <a:t>A.	Yes</a:t>
            </a:r>
          </a:p>
          <a:p>
            <a:pPr marL="457200" indent="-457200">
              <a:buNone/>
            </a:pPr>
            <a:r>
              <a:rPr lang="en-US" dirty="0"/>
              <a:t>B.	No there is a potential conflict of interest.</a:t>
            </a:r>
          </a:p>
        </p:txBody>
      </p:sp>
    </p:spTree>
    <p:extLst>
      <p:ext uri="{BB962C8B-B14F-4D97-AF65-F5344CB8AC3E}">
        <p14:creationId xmlns:p14="http://schemas.microsoft.com/office/powerpoint/2010/main" val="3807115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Light bulb on yellow background with sketched light beams and cord">
            <a:extLst>
              <a:ext uri="{FF2B5EF4-FFF2-40B4-BE49-F238E27FC236}">
                <a16:creationId xmlns:a16="http://schemas.microsoft.com/office/drawing/2014/main" id="{4138E961-9010-F8BE-52A5-503E31FE1DEE}"/>
              </a:ext>
            </a:extLst>
          </p:cNvPr>
          <p:cNvPicPr>
            <a:picLocks noChangeAspect="1"/>
          </p:cNvPicPr>
          <p:nvPr/>
        </p:nvPicPr>
        <p:blipFill rotWithShape="1">
          <a:blip r:embed="rId2">
            <a:alphaModFix amt="35000"/>
          </a:blip>
          <a:srcRect t="8536"/>
          <a:stretch/>
        </p:blipFill>
        <p:spPr>
          <a:xfrm>
            <a:off x="20" y="1"/>
            <a:ext cx="12191980" cy="6857999"/>
          </a:xfrm>
          <a:prstGeom prst="rect">
            <a:avLst/>
          </a:prstGeom>
        </p:spPr>
      </p:pic>
      <p:sp>
        <p:nvSpPr>
          <p:cNvPr id="2" name="Title 1">
            <a:extLst>
              <a:ext uri="{FF2B5EF4-FFF2-40B4-BE49-F238E27FC236}">
                <a16:creationId xmlns:a16="http://schemas.microsoft.com/office/drawing/2014/main" id="{FAC49CD0-145C-E18D-D77B-53508AE1FDBB}"/>
              </a:ext>
            </a:extLst>
          </p:cNvPr>
          <p:cNvSpPr>
            <a:spLocks noGrp="1"/>
          </p:cNvSpPr>
          <p:nvPr>
            <p:ph type="title"/>
          </p:nvPr>
        </p:nvSpPr>
        <p:spPr>
          <a:xfrm>
            <a:off x="838199" y="1065862"/>
            <a:ext cx="6052955" cy="4726276"/>
          </a:xfrm>
        </p:spPr>
        <p:txBody>
          <a:bodyPr>
            <a:normAutofit/>
          </a:bodyPr>
          <a:lstStyle/>
          <a:p>
            <a:pPr algn="r"/>
            <a:r>
              <a:rPr lang="en-US" sz="3200" b="1" dirty="0">
                <a:ln w="22225">
                  <a:solidFill>
                    <a:srgbClr val="FFFFFF"/>
                  </a:solidFill>
                </a:ln>
                <a:noFill/>
              </a:rPr>
              <a:t>What are your responsibilities to the client if you take over a contingency matter as successor counsel?</a:t>
            </a:r>
          </a:p>
        </p:txBody>
      </p:sp>
      <p:cxnSp>
        <p:nvCxnSpPr>
          <p:cNvPr id="11" name="Straight Connector 10">
            <a:extLst>
              <a:ext uri="{FF2B5EF4-FFF2-40B4-BE49-F238E27FC236}">
                <a16:creationId xmlns:a16="http://schemas.microsoft.com/office/drawing/2014/main" id="{96A8629B-8289-498B-939B-1CA0C10618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2899"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8E420E6-00F7-5084-F3EE-939FD946FA5C}"/>
              </a:ext>
            </a:extLst>
          </p:cNvPr>
          <p:cNvSpPr>
            <a:spLocks noGrp="1"/>
          </p:cNvSpPr>
          <p:nvPr>
            <p:ph idx="1"/>
          </p:nvPr>
        </p:nvSpPr>
        <p:spPr>
          <a:xfrm>
            <a:off x="7534640" y="1065862"/>
            <a:ext cx="4128823" cy="4726276"/>
          </a:xfrm>
        </p:spPr>
        <p:txBody>
          <a:bodyPr anchor="ctr">
            <a:noAutofit/>
          </a:bodyPr>
          <a:lstStyle/>
          <a:p>
            <a:pPr marL="457200" indent="-457200">
              <a:lnSpc>
                <a:spcPct val="100000"/>
              </a:lnSpc>
              <a:buNone/>
            </a:pPr>
            <a:r>
              <a:rPr lang="en-US" sz="2000" dirty="0">
                <a:solidFill>
                  <a:srgbClr val="FFFFFF"/>
                </a:solidFill>
              </a:rPr>
              <a:t>A.	You must notify the client in writing that predecessor counsel may have a claim for compensation and, if so, how that will affect the successor lawyer's fee and the total fee paid by the client.</a:t>
            </a:r>
          </a:p>
          <a:p>
            <a:pPr marL="457200" indent="-457200">
              <a:lnSpc>
                <a:spcPct val="100000"/>
              </a:lnSpc>
              <a:buNone/>
            </a:pPr>
            <a:r>
              <a:rPr lang="en-US" sz="2000" dirty="0">
                <a:solidFill>
                  <a:srgbClr val="FFFFFF"/>
                </a:solidFill>
              </a:rPr>
              <a:t>B.	You must notify the client in writing that predecessor counsel may have a claim for compensation, but have no duty to inform the client as to how that will affect the successor lawyer's fee and the total fee paid by the client.</a:t>
            </a:r>
          </a:p>
          <a:p>
            <a:pPr marL="0" indent="0">
              <a:buNone/>
            </a:pPr>
            <a:endParaRPr lang="en-US" sz="2000" dirty="0">
              <a:solidFill>
                <a:srgbClr val="FFFFFF"/>
              </a:solidFill>
            </a:endParaRPr>
          </a:p>
        </p:txBody>
      </p:sp>
    </p:spTree>
    <p:extLst>
      <p:ext uri="{BB962C8B-B14F-4D97-AF65-F5344CB8AC3E}">
        <p14:creationId xmlns:p14="http://schemas.microsoft.com/office/powerpoint/2010/main" val="3370678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49CD0-145C-E18D-D77B-53508AE1FDBB}"/>
              </a:ext>
            </a:extLst>
          </p:cNvPr>
          <p:cNvSpPr>
            <a:spLocks noGrp="1"/>
          </p:cNvSpPr>
          <p:nvPr>
            <p:ph type="title"/>
          </p:nvPr>
        </p:nvSpPr>
        <p:spPr/>
        <p:txBody>
          <a:bodyPr>
            <a:noAutofit/>
          </a:bodyPr>
          <a:lstStyle/>
          <a:p>
            <a:r>
              <a:rPr lang="en-US" sz="2000" b="1" dirty="0">
                <a:solidFill>
                  <a:srgbClr val="C00000"/>
                </a:solidFill>
              </a:rPr>
              <a:t>Opinion 2020-200 (3/26/20) Fees; Contingent fees; Fee agreements; Retainer agreements; Successor counsel; Liens; Quantum meruit; Lawyer-client relationship; Division of fees with lawyers; Limiting liability to client; Disclosure. </a:t>
            </a:r>
          </a:p>
        </p:txBody>
      </p:sp>
      <p:sp>
        <p:nvSpPr>
          <p:cNvPr id="3" name="Content Placeholder 2">
            <a:extLst>
              <a:ext uri="{FF2B5EF4-FFF2-40B4-BE49-F238E27FC236}">
                <a16:creationId xmlns:a16="http://schemas.microsoft.com/office/drawing/2014/main" id="{38E420E6-00F7-5084-F3EE-939FD946FA5C}"/>
              </a:ext>
            </a:extLst>
          </p:cNvPr>
          <p:cNvSpPr>
            <a:spLocks noGrp="1"/>
          </p:cNvSpPr>
          <p:nvPr>
            <p:ph idx="1"/>
          </p:nvPr>
        </p:nvSpPr>
        <p:spPr/>
        <p:txBody>
          <a:bodyPr>
            <a:normAutofit/>
          </a:bodyPr>
          <a:lstStyle/>
          <a:p>
            <a:pPr marL="0" indent="0">
              <a:buNone/>
            </a:pPr>
            <a:r>
              <a:rPr lang="en-US" dirty="0">
                <a:latin typeface="+mj-lt"/>
              </a:rPr>
              <a:t>A lawyer who is taking over a contingency matter as successor counsel must notify the client in writing that predecessor counsel may have a claim for compensation and, if so, how that will affect the successor lawyer's fee and the total fee paid by the client. </a:t>
            </a:r>
          </a:p>
          <a:p>
            <a:pPr marL="0" indent="0">
              <a:buNone/>
            </a:pPr>
            <a:r>
              <a:rPr lang="en-US" dirty="0">
                <a:latin typeface="+mj-lt"/>
              </a:rPr>
              <a:t>The opinion recommends that the fee agreement address whether the lawyer will assist the client in negotiations and litigation regarding the prior lawyer's fee if necessary. Rules 1.4, 1.5; ABA 487.</a:t>
            </a:r>
          </a:p>
        </p:txBody>
      </p:sp>
    </p:spTree>
    <p:extLst>
      <p:ext uri="{BB962C8B-B14F-4D97-AF65-F5344CB8AC3E}">
        <p14:creationId xmlns:p14="http://schemas.microsoft.com/office/powerpoint/2010/main" val="714910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1A75659-5A6F-4F77-9679-678A00B9D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olourful envelopes">
            <a:extLst>
              <a:ext uri="{FF2B5EF4-FFF2-40B4-BE49-F238E27FC236}">
                <a16:creationId xmlns:a16="http://schemas.microsoft.com/office/drawing/2014/main" id="{B8BEA80C-379A-236E-7E92-EF53F1A65121}"/>
              </a:ext>
            </a:extLst>
          </p:cNvPr>
          <p:cNvPicPr>
            <a:picLocks noChangeAspect="1"/>
          </p:cNvPicPr>
          <p:nvPr/>
        </p:nvPicPr>
        <p:blipFill rotWithShape="1">
          <a:blip r:embed="rId2"/>
          <a:srcRect l="15628" r="-1" b="-1"/>
          <a:stretch/>
        </p:blipFill>
        <p:spPr>
          <a:xfrm>
            <a:off x="20" y="10"/>
            <a:ext cx="8668492" cy="6857990"/>
          </a:xfrm>
          <a:prstGeom prst="rect">
            <a:avLst/>
          </a:prstGeom>
        </p:spPr>
      </p:pic>
      <p:sp>
        <p:nvSpPr>
          <p:cNvPr id="11" name="Rectangle 10">
            <a:extLst>
              <a:ext uri="{FF2B5EF4-FFF2-40B4-BE49-F238E27FC236}">
                <a16:creationId xmlns:a16="http://schemas.microsoft.com/office/drawing/2014/main" id="{E30A3A45-140E-431E-AED0-07EF836310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35399" y="0"/>
            <a:ext cx="9756601" cy="6858000"/>
          </a:xfrm>
          <a:prstGeom prst="rect">
            <a:avLst/>
          </a:prstGeom>
          <a:gradFill>
            <a:gsLst>
              <a:gs pos="53000">
                <a:schemeClr val="tx1"/>
              </a:gs>
              <a:gs pos="35000">
                <a:schemeClr val="tx1">
                  <a:alpha val="76000"/>
                </a:schemeClr>
              </a:gs>
              <a:gs pos="19000">
                <a:schemeClr val="tx1">
                  <a:alpha val="40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AC49CD0-145C-E18D-D77B-53508AE1FDBB}"/>
              </a:ext>
            </a:extLst>
          </p:cNvPr>
          <p:cNvSpPr>
            <a:spLocks noGrp="1"/>
          </p:cNvSpPr>
          <p:nvPr>
            <p:ph type="title"/>
          </p:nvPr>
        </p:nvSpPr>
        <p:spPr>
          <a:xfrm>
            <a:off x="8395868" y="1161288"/>
            <a:ext cx="3438144" cy="1124712"/>
          </a:xfrm>
        </p:spPr>
        <p:txBody>
          <a:bodyPr anchor="b">
            <a:normAutofit/>
          </a:bodyPr>
          <a:lstStyle/>
          <a:p>
            <a:r>
              <a:rPr lang="en-US" sz="1800" b="1">
                <a:solidFill>
                  <a:schemeClr val="bg1"/>
                </a:solidFill>
              </a:rPr>
              <a:t>You wish to send your client a copy of an email to opposing counsel. What is the correct way to proceed?</a:t>
            </a:r>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687333"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53018" y="2443480"/>
            <a:ext cx="3218688"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8E420E6-00F7-5084-F3EE-939FD946FA5C}"/>
              </a:ext>
            </a:extLst>
          </p:cNvPr>
          <p:cNvSpPr>
            <a:spLocks noGrp="1"/>
          </p:cNvSpPr>
          <p:nvPr>
            <p:ph idx="1"/>
          </p:nvPr>
        </p:nvSpPr>
        <p:spPr>
          <a:xfrm>
            <a:off x="8395868" y="2718054"/>
            <a:ext cx="3438906" cy="3207258"/>
          </a:xfrm>
        </p:spPr>
        <p:txBody>
          <a:bodyPr anchor="t">
            <a:normAutofit/>
          </a:bodyPr>
          <a:lstStyle/>
          <a:p>
            <a:pPr marL="461963" indent="-461963">
              <a:buNone/>
            </a:pPr>
            <a:r>
              <a:rPr lang="en-US" sz="2400" dirty="0">
                <a:solidFill>
                  <a:schemeClr val="bg1"/>
                </a:solidFill>
              </a:rPr>
              <a:t>A.	You can simply “cc” the original email.</a:t>
            </a:r>
          </a:p>
          <a:p>
            <a:pPr marL="461963" indent="-461963">
              <a:buNone/>
            </a:pPr>
            <a:r>
              <a:rPr lang="en-US" sz="2400" dirty="0">
                <a:solidFill>
                  <a:schemeClr val="bg1"/>
                </a:solidFill>
              </a:rPr>
              <a:t>B.	You should forward a separate copy or make the email available through a secure portal.</a:t>
            </a:r>
          </a:p>
        </p:txBody>
      </p:sp>
    </p:spTree>
    <p:extLst>
      <p:ext uri="{BB962C8B-B14F-4D97-AF65-F5344CB8AC3E}">
        <p14:creationId xmlns:p14="http://schemas.microsoft.com/office/powerpoint/2010/main" val="2577823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49CD0-145C-E18D-D77B-53508AE1FDBB}"/>
              </a:ext>
            </a:extLst>
          </p:cNvPr>
          <p:cNvSpPr>
            <a:spLocks noGrp="1"/>
          </p:cNvSpPr>
          <p:nvPr>
            <p:ph type="title"/>
          </p:nvPr>
        </p:nvSpPr>
        <p:spPr/>
        <p:txBody>
          <a:bodyPr>
            <a:noAutofit/>
          </a:bodyPr>
          <a:lstStyle/>
          <a:p>
            <a:r>
              <a:rPr lang="en-US" sz="2000" b="1" dirty="0">
                <a:solidFill>
                  <a:srgbClr val="C00000"/>
                </a:solidFill>
              </a:rPr>
              <a:t>Opinion 2020-100 (1/22/20) E-mail; Computers; Communication with clients; Advice to clients; Attorney-client privilege; Identity of client; Communication with adverse persons; Communication with represented persons; Confidentiality; Disclosure; Lawyer-client relationship; Opposing counsel; Waivers. </a:t>
            </a:r>
          </a:p>
        </p:txBody>
      </p:sp>
      <p:sp>
        <p:nvSpPr>
          <p:cNvPr id="3" name="Content Placeholder 2">
            <a:extLst>
              <a:ext uri="{FF2B5EF4-FFF2-40B4-BE49-F238E27FC236}">
                <a16:creationId xmlns:a16="http://schemas.microsoft.com/office/drawing/2014/main" id="{38E420E6-00F7-5084-F3EE-939FD946FA5C}"/>
              </a:ext>
            </a:extLst>
          </p:cNvPr>
          <p:cNvSpPr>
            <a:spLocks noGrp="1"/>
          </p:cNvSpPr>
          <p:nvPr>
            <p:ph idx="1"/>
          </p:nvPr>
        </p:nvSpPr>
        <p:spPr/>
        <p:txBody>
          <a:bodyPr>
            <a:normAutofit fontScale="92500"/>
          </a:bodyPr>
          <a:lstStyle/>
          <a:p>
            <a:pPr marL="0" indent="0">
              <a:buNone/>
            </a:pPr>
            <a:r>
              <a:rPr lang="en-US" sz="2400" dirty="0"/>
              <a:t>A lawyer who wishes to send her client a copy of an email to opposing counsel should forward a separate copy or make the email available through a secure portal. </a:t>
            </a:r>
          </a:p>
          <a:p>
            <a:pPr marL="0" indent="0">
              <a:buNone/>
            </a:pPr>
            <a:r>
              <a:rPr lang="en-US" sz="2400" dirty="0"/>
              <a:t>Sending a “cc” of the original email to the client risks disclosing confidential information by revealing the identity and email addresses of the client recipients and inviting the client's inadvertent disclosure of further information through a “reply all” response. </a:t>
            </a:r>
          </a:p>
          <a:p>
            <a:pPr marL="0" indent="0">
              <a:buNone/>
            </a:pPr>
            <a:r>
              <a:rPr lang="en-US" sz="2400" dirty="0"/>
              <a:t>A lawyer may not send an email to a person the lawyer knows to be represented about the subject of the representation without the other lawyer's consent. </a:t>
            </a:r>
          </a:p>
          <a:p>
            <a:pPr marL="0" indent="0">
              <a:buNone/>
            </a:pPr>
            <a:r>
              <a:rPr lang="en-US" sz="2400" dirty="0"/>
              <a:t>The opinion lists factors to consider in determining whether consent to include a represented person in a reply email is implied. </a:t>
            </a:r>
          </a:p>
          <a:p>
            <a:pPr marL="0" indent="0">
              <a:buNone/>
            </a:pPr>
            <a:r>
              <a:rPr lang="en-US" sz="2400" dirty="0"/>
              <a:t>A lawyer who knows or reasonably should know that an adverse party's email reply was inadvertently sent must promptly notify opposing counsel. Rules 1.4, 1.6, 4.2, 4.4.</a:t>
            </a:r>
          </a:p>
        </p:txBody>
      </p:sp>
    </p:spTree>
    <p:extLst>
      <p:ext uri="{BB962C8B-B14F-4D97-AF65-F5344CB8AC3E}">
        <p14:creationId xmlns:p14="http://schemas.microsoft.com/office/powerpoint/2010/main" val="3513078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49CD0-145C-E18D-D77B-53508AE1FDBB}"/>
              </a:ext>
            </a:extLst>
          </p:cNvPr>
          <p:cNvSpPr>
            <a:spLocks noGrp="1"/>
          </p:cNvSpPr>
          <p:nvPr>
            <p:ph type="title"/>
          </p:nvPr>
        </p:nvSpPr>
        <p:spPr>
          <a:xfrm>
            <a:off x="4306528" y="1139566"/>
            <a:ext cx="7184923" cy="1325563"/>
          </a:xfrm>
        </p:spPr>
        <p:txBody>
          <a:bodyPr>
            <a:noAutofit/>
          </a:bodyPr>
          <a:lstStyle/>
          <a:p>
            <a:r>
              <a:rPr lang="en-US" sz="2400" b="1" dirty="0"/>
              <a:t>A lawyer is considering buying a practice from “John Doe,” a lawyer who has been elected district attorney. The firm, “Doe &amp; Doe, LLC,” is named after John Doe's now-deceased father, also named John Doe, and sister, who no longer practices law.  Can the lawyer continue to use “Doe &amp; Doe” in the firm name?</a:t>
            </a:r>
          </a:p>
        </p:txBody>
      </p:sp>
      <p:sp>
        <p:nvSpPr>
          <p:cNvPr id="3" name="Content Placeholder 2">
            <a:extLst>
              <a:ext uri="{FF2B5EF4-FFF2-40B4-BE49-F238E27FC236}">
                <a16:creationId xmlns:a16="http://schemas.microsoft.com/office/drawing/2014/main" id="{38E420E6-00F7-5084-F3EE-939FD946FA5C}"/>
              </a:ext>
            </a:extLst>
          </p:cNvPr>
          <p:cNvSpPr>
            <a:spLocks noGrp="1"/>
          </p:cNvSpPr>
          <p:nvPr>
            <p:ph idx="1"/>
          </p:nvPr>
        </p:nvSpPr>
        <p:spPr>
          <a:xfrm>
            <a:off x="4306528" y="2975999"/>
            <a:ext cx="7047271" cy="4351338"/>
          </a:xfrm>
        </p:spPr>
        <p:txBody>
          <a:bodyPr>
            <a:normAutofit/>
          </a:bodyPr>
          <a:lstStyle/>
          <a:p>
            <a:pPr marL="461963" indent="-461963">
              <a:buNone/>
            </a:pPr>
            <a:r>
              <a:rPr lang="en-US" dirty="0"/>
              <a:t>A.	Yes</a:t>
            </a:r>
          </a:p>
          <a:p>
            <a:pPr marL="461963" indent="-461963">
              <a:buNone/>
            </a:pPr>
            <a:r>
              <a:rPr lang="en-US" dirty="0"/>
              <a:t>B.	No</a:t>
            </a:r>
          </a:p>
          <a:p>
            <a:pPr marL="461963" indent="-461963">
              <a:buNone/>
            </a:pPr>
            <a:r>
              <a:rPr lang="en-US" dirty="0"/>
              <a:t>C.	Why would you want to use the name “Doe &amp; Doe”, anyway?</a:t>
            </a:r>
          </a:p>
          <a:p>
            <a:pPr marL="0" indent="0">
              <a:buNone/>
            </a:pPr>
            <a:endParaRPr lang="en-US" dirty="0"/>
          </a:p>
        </p:txBody>
      </p:sp>
      <p:pic>
        <p:nvPicPr>
          <p:cNvPr id="4" name="Picture 3">
            <a:extLst>
              <a:ext uri="{FF2B5EF4-FFF2-40B4-BE49-F238E27FC236}">
                <a16:creationId xmlns:a16="http://schemas.microsoft.com/office/drawing/2014/main" id="{22A4214C-CFD6-A643-FC3B-26B4FF7F7A15}"/>
              </a:ext>
            </a:extLst>
          </p:cNvPr>
          <p:cNvPicPr>
            <a:picLocks noChangeAspect="1"/>
          </p:cNvPicPr>
          <p:nvPr/>
        </p:nvPicPr>
        <p:blipFill>
          <a:blip r:embed="rId2"/>
          <a:stretch>
            <a:fillRect/>
          </a:stretch>
        </p:blipFill>
        <p:spPr>
          <a:xfrm>
            <a:off x="442450" y="779642"/>
            <a:ext cx="3372465" cy="5298716"/>
          </a:xfrm>
          <a:prstGeom prst="rect">
            <a:avLst/>
          </a:prstGeom>
        </p:spPr>
      </p:pic>
    </p:spTree>
    <p:extLst>
      <p:ext uri="{BB962C8B-B14F-4D97-AF65-F5344CB8AC3E}">
        <p14:creationId xmlns:p14="http://schemas.microsoft.com/office/powerpoint/2010/main" val="3811236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BAF27D4C-2BDE-474D-9E28-97D4973D598E}"/>
              </a:ext>
            </a:extLst>
          </p:cNvPr>
          <p:cNvPicPr>
            <a:picLocks noGrp="1" noChangeAspect="1"/>
          </p:cNvPicPr>
          <p:nvPr>
            <p:ph idx="1"/>
          </p:nvPr>
        </p:nvPicPr>
        <p:blipFill>
          <a:blip r:embed="rId3"/>
          <a:stretch>
            <a:fillRect/>
          </a:stretch>
        </p:blipFill>
        <p:spPr>
          <a:xfrm>
            <a:off x="4015790" y="2450370"/>
            <a:ext cx="7315200" cy="4114800"/>
          </a:xfrm>
          <a:prstGeom prst="rect">
            <a:avLst/>
          </a:prstGeom>
        </p:spPr>
      </p:pic>
      <p:sp>
        <p:nvSpPr>
          <p:cNvPr id="8" name="Rectangle 7">
            <a:extLst>
              <a:ext uri="{FF2B5EF4-FFF2-40B4-BE49-F238E27FC236}">
                <a16:creationId xmlns:a16="http://schemas.microsoft.com/office/drawing/2014/main" id="{C7F45148-0AC1-4051-91E0-0A6CB455B027}"/>
              </a:ext>
            </a:extLst>
          </p:cNvPr>
          <p:cNvSpPr/>
          <p:nvPr/>
        </p:nvSpPr>
        <p:spPr>
          <a:xfrm>
            <a:off x="2305250" y="2186017"/>
            <a:ext cx="9622972" cy="9056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7" name="Rectangle 6">
            <a:extLst>
              <a:ext uri="{FF2B5EF4-FFF2-40B4-BE49-F238E27FC236}">
                <a16:creationId xmlns:a16="http://schemas.microsoft.com/office/drawing/2014/main" id="{47563B24-B5D9-4FA2-93AA-7470CBB29CDB}"/>
              </a:ext>
            </a:extLst>
          </p:cNvPr>
          <p:cNvSpPr/>
          <p:nvPr/>
        </p:nvSpPr>
        <p:spPr>
          <a:xfrm>
            <a:off x="4170222" y="1498393"/>
            <a:ext cx="6754858" cy="1500411"/>
          </a:xfrm>
          <a:prstGeom prst="rect">
            <a:avLst/>
          </a:prstGeom>
        </p:spPr>
        <p:txBody>
          <a:bodyPr wrap="square">
            <a:spAutoFit/>
          </a:bodyPr>
          <a:lstStyle/>
          <a:p>
            <a:pPr marL="0" marR="0" lvl="0" indent="0" algn="l" defTabSz="914400" rtl="0" eaLnBrk="1" fontAlgn="base" latinLnBrk="0" hangingPunct="1">
              <a:lnSpc>
                <a:spcPct val="100000"/>
              </a:lnSpc>
              <a:spcBef>
                <a:spcPts val="600"/>
              </a:spcBef>
              <a:spcAft>
                <a:spcPts val="600"/>
              </a:spcAft>
              <a:buClrTx/>
              <a:buSzTx/>
              <a:buFontTx/>
              <a:buNone/>
              <a:tabLst/>
              <a:defRPr/>
            </a:pPr>
            <a:r>
              <a:rPr kumimoji="0" lang="en-US" sz="2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badi Extra Light" panose="020B0204020104020204" pitchFamily="34" charset="0"/>
                <a:ea typeface="Tahoma" pitchFamily="34" charset="0"/>
                <a:cs typeface="Calibri" pitchFamily="34" charset="0"/>
              </a:rPr>
              <a:t>Author of these books:</a:t>
            </a:r>
          </a:p>
          <a:p>
            <a:pPr marL="228600" marR="0" lvl="0" indent="-228600" algn="l" defTabSz="914400" rtl="0" eaLnBrk="1" fontAlgn="base" latinLnBrk="0" hangingPunct="1">
              <a:lnSpc>
                <a:spcPct val="100000"/>
              </a:lnSpc>
              <a:spcBef>
                <a:spcPts val="300"/>
              </a:spcBef>
              <a:spcAft>
                <a:spcPts val="3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0000"/>
                </a:solidFill>
                <a:effectLst/>
                <a:uLnTx/>
                <a:uFillTx/>
                <a:latin typeface="Abadi Extra Light" panose="020B0204020104020204" pitchFamily="34" charset="0"/>
                <a:ea typeface="Tahoma" pitchFamily="34" charset="0"/>
                <a:cs typeface="Calibri" pitchFamily="34" charset="0"/>
              </a:rPr>
              <a:t>Drafting Wills That Work in Pennsylvania</a:t>
            </a:r>
          </a:p>
          <a:p>
            <a:pPr marL="228600" marR="0" lvl="0" indent="-228600" algn="l" defTabSz="914400" rtl="0" eaLnBrk="1" fontAlgn="base" latinLnBrk="0" hangingPunct="1">
              <a:lnSpc>
                <a:spcPct val="100000"/>
              </a:lnSpc>
              <a:spcBef>
                <a:spcPts val="300"/>
              </a:spcBef>
              <a:spcAft>
                <a:spcPts val="3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0000"/>
                </a:solidFill>
                <a:effectLst/>
                <a:uLnTx/>
                <a:uFillTx/>
                <a:latin typeface="Abadi Extra Light" panose="020B0204020104020204" pitchFamily="34" charset="0"/>
                <a:ea typeface="Tahoma" pitchFamily="34" charset="0"/>
                <a:cs typeface="Calibri" pitchFamily="34" charset="0"/>
              </a:rPr>
              <a:t>PBI – Special Needs Trusts in Pennsylvania</a:t>
            </a:r>
          </a:p>
          <a:p>
            <a:pPr marL="228600" marR="0" lvl="0" indent="-228600" algn="l" defTabSz="914400" rtl="0" eaLnBrk="1" fontAlgn="base" latinLnBrk="0" hangingPunct="1">
              <a:lnSpc>
                <a:spcPct val="100000"/>
              </a:lnSpc>
              <a:spcBef>
                <a:spcPts val="300"/>
              </a:spcBef>
              <a:spcAft>
                <a:spcPts val="3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0000"/>
                </a:solidFill>
                <a:effectLst/>
                <a:uLnTx/>
                <a:uFillTx/>
                <a:latin typeface="Abadi Extra Light" panose="020B0204020104020204" pitchFamily="34" charset="0"/>
                <a:ea typeface="Tahoma" pitchFamily="34" charset="0"/>
                <a:cs typeface="Calibri" pitchFamily="34" charset="0"/>
              </a:rPr>
              <a:t>PBI - The Pennsylvania Trusts Handbook</a:t>
            </a:r>
          </a:p>
        </p:txBody>
      </p:sp>
      <p:sp>
        <p:nvSpPr>
          <p:cNvPr id="9" name="Rectangle 8">
            <a:extLst>
              <a:ext uri="{FF2B5EF4-FFF2-40B4-BE49-F238E27FC236}">
                <a16:creationId xmlns:a16="http://schemas.microsoft.com/office/drawing/2014/main" id="{3D6E3834-6C71-4D1B-92A1-862F166D0E48}"/>
              </a:ext>
            </a:extLst>
          </p:cNvPr>
          <p:cNvSpPr/>
          <p:nvPr/>
        </p:nvSpPr>
        <p:spPr>
          <a:xfrm>
            <a:off x="6324967" y="2887868"/>
            <a:ext cx="235131" cy="271707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pic>
        <p:nvPicPr>
          <p:cNvPr id="11" name="Picture 7" descr="K:\FIRM\GibPerk WebSite\Law Firm\untitled-695-Edit.jpg">
            <a:extLst>
              <a:ext uri="{FF2B5EF4-FFF2-40B4-BE49-F238E27FC236}">
                <a16:creationId xmlns:a16="http://schemas.microsoft.com/office/drawing/2014/main" id="{2C321D8D-F627-433E-9F0D-D3FC17286AEA}"/>
              </a:ext>
            </a:extLst>
          </p:cNvPr>
          <p:cNvPicPr>
            <a:picLocks noChangeAspect="1" noChangeArrowheads="1"/>
          </p:cNvPicPr>
          <p:nvPr/>
        </p:nvPicPr>
        <p:blipFill>
          <a:blip r:embed="rId4"/>
          <a:srcRect/>
          <a:stretch>
            <a:fillRect/>
          </a:stretch>
        </p:blipFill>
        <p:spPr bwMode="auto">
          <a:xfrm>
            <a:off x="1005840" y="1554480"/>
            <a:ext cx="2896648" cy="4583430"/>
          </a:xfrm>
          <a:prstGeom prst="rect">
            <a:avLst/>
          </a:prstGeom>
          <a:noFill/>
          <a:ln w="9525">
            <a:solidFill>
              <a:srgbClr val="FFC000"/>
            </a:solidFill>
            <a:miter lim="800000"/>
            <a:headEnd/>
            <a:tailEnd/>
          </a:ln>
          <a:effectLst>
            <a:outerShdw blurRad="50800" dist="50800" dir="5400000" algn="ctr" rotWithShape="0">
              <a:srgbClr val="000000">
                <a:alpha val="99000"/>
              </a:srgbClr>
            </a:outerShdw>
          </a:effectLst>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BE54DDEA-F4D0-4281-832D-591CC7A9B1DD}"/>
              </a:ext>
            </a:extLst>
          </p:cNvPr>
          <p:cNvSpPr>
            <a:spLocks noGrp="1"/>
          </p:cNvSpPr>
          <p:nvPr>
            <p:ph type="title"/>
          </p:nvPr>
        </p:nvSpPr>
        <p:spPr>
          <a:xfrm>
            <a:off x="914400" y="548640"/>
            <a:ext cx="7112000" cy="713434"/>
          </a:xfrm>
        </p:spPr>
        <p:txBody>
          <a:bodyPr/>
          <a:lstStyle/>
          <a:p>
            <a:r>
              <a:rPr lang="en-US" b="0" dirty="0">
                <a:solidFill>
                  <a:schemeClr val="tx1"/>
                </a:solidFill>
                <a:latin typeface="Abadi Extra Light" panose="020B0204020104020204" pitchFamily="34" charset="0"/>
              </a:rPr>
              <a:t>Edward L. Perkins, BA, JD, LLM(Tax), CPA</a:t>
            </a:r>
            <a:endParaRPr lang="en-US" b="0" dirty="0"/>
          </a:p>
        </p:txBody>
      </p:sp>
    </p:spTree>
    <p:extLst>
      <p:ext uri="{BB962C8B-B14F-4D97-AF65-F5344CB8AC3E}">
        <p14:creationId xmlns:p14="http://schemas.microsoft.com/office/powerpoint/2010/main" val="588394804"/>
      </p:ext>
    </p:extLst>
  </p:cSld>
  <p:clrMapOvr>
    <a:masterClrMapping/>
  </p:clrMapOvr>
  <p:transition spd="med">
    <p:pull/>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49CD0-145C-E18D-D77B-53508AE1FDBB}"/>
              </a:ext>
            </a:extLst>
          </p:cNvPr>
          <p:cNvSpPr>
            <a:spLocks noGrp="1"/>
          </p:cNvSpPr>
          <p:nvPr>
            <p:ph type="title"/>
          </p:nvPr>
        </p:nvSpPr>
        <p:spPr/>
        <p:txBody>
          <a:bodyPr>
            <a:noAutofit/>
          </a:bodyPr>
          <a:lstStyle/>
          <a:p>
            <a:r>
              <a:rPr lang="en-US" sz="2400" b="1" dirty="0">
                <a:solidFill>
                  <a:srgbClr val="C00000"/>
                </a:solidFill>
              </a:rPr>
              <a:t>Opinion 2019-034 (6/19/19) Law firms; Sale of law practice; Name of firm; Relatives; Letterhead; Public Officials; Government lawyers; Prosecutors. </a:t>
            </a:r>
          </a:p>
        </p:txBody>
      </p:sp>
      <p:sp>
        <p:nvSpPr>
          <p:cNvPr id="3" name="Content Placeholder 2">
            <a:extLst>
              <a:ext uri="{FF2B5EF4-FFF2-40B4-BE49-F238E27FC236}">
                <a16:creationId xmlns:a16="http://schemas.microsoft.com/office/drawing/2014/main" id="{38E420E6-00F7-5084-F3EE-939FD946FA5C}"/>
              </a:ext>
            </a:extLst>
          </p:cNvPr>
          <p:cNvSpPr>
            <a:spLocks noGrp="1"/>
          </p:cNvSpPr>
          <p:nvPr>
            <p:ph idx="1"/>
          </p:nvPr>
        </p:nvSpPr>
        <p:spPr/>
        <p:txBody>
          <a:bodyPr>
            <a:normAutofit/>
          </a:bodyPr>
          <a:lstStyle/>
          <a:p>
            <a:pPr marL="0" indent="0">
              <a:buNone/>
            </a:pPr>
            <a:r>
              <a:rPr lang="en-US" dirty="0"/>
              <a:t>A lawyer is considering buying a practice from “John Doe,” a lawyer who has been elected district attorney. </a:t>
            </a:r>
          </a:p>
          <a:p>
            <a:pPr marL="0" indent="0">
              <a:buNone/>
            </a:pPr>
            <a:r>
              <a:rPr lang="en-US" dirty="0"/>
              <a:t>The firm, “Doe &amp; Doe, LLC,” is named after John Doe's now-deceased father, also named John Doe, and sister, who no longer practices law. </a:t>
            </a:r>
          </a:p>
          <a:p>
            <a:pPr marL="0" indent="0">
              <a:buNone/>
            </a:pPr>
            <a:r>
              <a:rPr lang="en-US" dirty="0"/>
              <a:t>The lawyer may continue to use “Doe &amp; Doe” in the firm's name but may not include the name “John Doe” on the firm letterhead under deceased or retired lawyers. </a:t>
            </a:r>
          </a:p>
          <a:p>
            <a:pPr marL="0" indent="0">
              <a:buNone/>
            </a:pPr>
            <a:r>
              <a:rPr lang="en-US" sz="2400" dirty="0">
                <a:solidFill>
                  <a:srgbClr val="C00000"/>
                </a:solidFill>
              </a:rPr>
              <a:t>Opinion 2007-021; Rules 7.1, 7.5. </a:t>
            </a:r>
          </a:p>
        </p:txBody>
      </p:sp>
    </p:spTree>
    <p:extLst>
      <p:ext uri="{BB962C8B-B14F-4D97-AF65-F5344CB8AC3E}">
        <p14:creationId xmlns:p14="http://schemas.microsoft.com/office/powerpoint/2010/main" val="4098173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C49CD0-145C-E18D-D77B-53508AE1FDBB}"/>
              </a:ext>
            </a:extLst>
          </p:cNvPr>
          <p:cNvSpPr>
            <a:spLocks noGrp="1"/>
          </p:cNvSpPr>
          <p:nvPr>
            <p:ph type="title"/>
          </p:nvPr>
        </p:nvSpPr>
        <p:spPr>
          <a:xfrm>
            <a:off x="6981825" y="1410512"/>
            <a:ext cx="4391024" cy="1554680"/>
          </a:xfrm>
        </p:spPr>
        <p:txBody>
          <a:bodyPr anchor="t">
            <a:normAutofit/>
          </a:bodyPr>
          <a:lstStyle/>
          <a:p>
            <a:pPr>
              <a:lnSpc>
                <a:spcPct val="100000"/>
              </a:lnSpc>
            </a:pPr>
            <a:r>
              <a:rPr lang="en-US" sz="1900" b="1" dirty="0">
                <a:solidFill>
                  <a:schemeClr val="bg1"/>
                </a:solidFill>
              </a:rPr>
              <a:t>Under what circumstances may deposit funds received in connection with a real estate closing settlement into a designated IOLTA account?</a:t>
            </a:r>
          </a:p>
        </p:txBody>
      </p:sp>
      <p:pic>
        <p:nvPicPr>
          <p:cNvPr id="4" name="Picture 3" descr="A close-up of a graphic design&#10;&#10;Description automatically generated">
            <a:extLst>
              <a:ext uri="{FF2B5EF4-FFF2-40B4-BE49-F238E27FC236}">
                <a16:creationId xmlns:a16="http://schemas.microsoft.com/office/drawing/2014/main" id="{38CE0937-0065-D456-9AB6-49A7323680C0}"/>
              </a:ext>
            </a:extLst>
          </p:cNvPr>
          <p:cNvPicPr>
            <a:picLocks noChangeAspect="1"/>
          </p:cNvPicPr>
          <p:nvPr/>
        </p:nvPicPr>
        <p:blipFill rotWithShape="1">
          <a:blip r:embed="rId2"/>
          <a:srcRect l="22204" r="5479"/>
          <a:stretch/>
        </p:blipFill>
        <p:spPr>
          <a:xfrm>
            <a:off x="827088" y="1498600"/>
            <a:ext cx="5260975" cy="4676775"/>
          </a:xfrm>
          <a:custGeom>
            <a:avLst/>
            <a:gdLst/>
            <a:ahLst/>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effectLst>
            <a:outerShdw blurRad="381000" dist="152400" dir="5400000" algn="t" rotWithShape="0">
              <a:prstClr val="black">
                <a:alpha val="10000"/>
              </a:prstClr>
            </a:outerShdw>
          </a:effectLst>
        </p:spPr>
      </p:pic>
      <p:grpSp>
        <p:nvGrpSpPr>
          <p:cNvPr id="11" name="Group 10">
            <a:extLst>
              <a:ext uri="{FF2B5EF4-FFF2-40B4-BE49-F238E27FC236}">
                <a16:creationId xmlns:a16="http://schemas.microsoft.com/office/drawing/2014/main" id="{0EAC7AFE-68C0-41EB-A1C7-108E60D7C3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7088" y="4795537"/>
            <a:ext cx="5260975" cy="1410656"/>
            <a:chOff x="827088" y="4795537"/>
            <a:chExt cx="5260975" cy="1410656"/>
          </a:xfrm>
        </p:grpSpPr>
        <p:sp>
          <p:nvSpPr>
            <p:cNvPr id="12" name="Freeform: Shape 11">
              <a:extLst>
                <a:ext uri="{FF2B5EF4-FFF2-40B4-BE49-F238E27FC236}">
                  <a16:creationId xmlns:a16="http://schemas.microsoft.com/office/drawing/2014/main" id="{127393A7-D6DA-410B-8699-AA56B57BF7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7088" y="4795537"/>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8EC44C88-69E3-42EE-86E8-9B45F712B7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7088" y="4795537"/>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Content Placeholder 2">
            <a:extLst>
              <a:ext uri="{FF2B5EF4-FFF2-40B4-BE49-F238E27FC236}">
                <a16:creationId xmlns:a16="http://schemas.microsoft.com/office/drawing/2014/main" id="{38E420E6-00F7-5084-F3EE-939FD946FA5C}"/>
              </a:ext>
            </a:extLst>
          </p:cNvPr>
          <p:cNvSpPr>
            <a:spLocks noGrp="1"/>
          </p:cNvSpPr>
          <p:nvPr>
            <p:ph idx="1"/>
          </p:nvPr>
        </p:nvSpPr>
        <p:spPr>
          <a:xfrm>
            <a:off x="6981826" y="3146400"/>
            <a:ext cx="4391024" cy="2682000"/>
          </a:xfrm>
        </p:spPr>
        <p:txBody>
          <a:bodyPr>
            <a:normAutofit lnSpcReduction="10000"/>
          </a:bodyPr>
          <a:lstStyle/>
          <a:p>
            <a:pPr marL="461963" indent="-461963">
              <a:buNone/>
            </a:pPr>
            <a:r>
              <a:rPr lang="en-US" sz="2200" dirty="0">
                <a:solidFill>
                  <a:schemeClr val="bg1">
                    <a:alpha val="80000"/>
                  </a:schemeClr>
                </a:solidFill>
              </a:rPr>
              <a:t>A.	When acting as a lawyer, an escrow or settlement agent, a representative payee, or a fiduciary.</a:t>
            </a:r>
          </a:p>
          <a:p>
            <a:pPr marL="461963" indent="-461963">
              <a:buNone/>
            </a:pPr>
            <a:r>
              <a:rPr lang="en-US" sz="2200" dirty="0">
                <a:solidFill>
                  <a:schemeClr val="bg1">
                    <a:alpha val="80000"/>
                  </a:schemeClr>
                </a:solidFill>
              </a:rPr>
              <a:t>B.	When the lawyer is the part owner of a party to the transaction.</a:t>
            </a:r>
          </a:p>
          <a:p>
            <a:pPr marL="461963" indent="-461963">
              <a:buNone/>
            </a:pPr>
            <a:r>
              <a:rPr lang="en-US" sz="2200" dirty="0">
                <a:solidFill>
                  <a:schemeClr val="bg1">
                    <a:alpha val="80000"/>
                  </a:schemeClr>
                </a:solidFill>
              </a:rPr>
              <a:t>C.	Both A and B.</a:t>
            </a:r>
          </a:p>
        </p:txBody>
      </p:sp>
    </p:spTree>
    <p:extLst>
      <p:ext uri="{BB962C8B-B14F-4D97-AF65-F5344CB8AC3E}">
        <p14:creationId xmlns:p14="http://schemas.microsoft.com/office/powerpoint/2010/main" val="926468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49CD0-145C-E18D-D77B-53508AE1FDBB}"/>
              </a:ext>
            </a:extLst>
          </p:cNvPr>
          <p:cNvSpPr>
            <a:spLocks noGrp="1"/>
          </p:cNvSpPr>
          <p:nvPr>
            <p:ph type="title"/>
          </p:nvPr>
        </p:nvSpPr>
        <p:spPr/>
        <p:txBody>
          <a:bodyPr>
            <a:noAutofit/>
          </a:bodyPr>
          <a:lstStyle/>
          <a:p>
            <a:r>
              <a:rPr lang="en-US" sz="2000" b="1" dirty="0">
                <a:solidFill>
                  <a:srgbClr val="C00000"/>
                </a:solidFill>
              </a:rPr>
              <a:t>Opinion 2022-200 (6/22/22) Real estate transactions; Escrow accounts; Trust accounts; IOLTA programs; Client funds and property; Lawyer-client relationship; Business activities. </a:t>
            </a:r>
          </a:p>
        </p:txBody>
      </p:sp>
      <p:sp>
        <p:nvSpPr>
          <p:cNvPr id="3" name="Content Placeholder 2">
            <a:extLst>
              <a:ext uri="{FF2B5EF4-FFF2-40B4-BE49-F238E27FC236}">
                <a16:creationId xmlns:a16="http://schemas.microsoft.com/office/drawing/2014/main" id="{38E420E6-00F7-5084-F3EE-939FD946FA5C}"/>
              </a:ext>
            </a:extLst>
          </p:cNvPr>
          <p:cNvSpPr>
            <a:spLocks noGrp="1"/>
          </p:cNvSpPr>
          <p:nvPr>
            <p:ph idx="1"/>
          </p:nvPr>
        </p:nvSpPr>
        <p:spPr>
          <a:xfrm>
            <a:off x="838200" y="1611616"/>
            <a:ext cx="10515600" cy="4351338"/>
          </a:xfrm>
        </p:spPr>
        <p:txBody>
          <a:bodyPr>
            <a:noAutofit/>
          </a:bodyPr>
          <a:lstStyle/>
          <a:p>
            <a:pPr marL="0" indent="0">
              <a:buNone/>
            </a:pPr>
            <a:r>
              <a:rPr lang="en-US" sz="2400" dirty="0"/>
              <a:t>A lawyer must deposit any Qualified Funds as defined by Rule 1.15(a)(9) received in connection with a real estate closing settlement into a designated IOLTA account when acting as a lawyer, an escrow or settlement agent, a representative payee, or a fiduciary. Nonqualified Funds as defined by Rule 1.15(a)(8) must be deposited into a non-IOLTA account. </a:t>
            </a:r>
          </a:p>
          <a:p>
            <a:pPr marL="0" indent="0">
              <a:buNone/>
            </a:pPr>
            <a:r>
              <a:rPr lang="en-US" sz="2400" dirty="0"/>
              <a:t>The opinion does not apply to a lawyer in an arrangement with a third party in which there is no reasonable basis to believe any lawyer-client relationship exists unless the lawyer is a part owner of the third party and is a signatory on the third party's bank accounts. Rule 104(h)(ii) (Rule 1.15 Funds) of the Rules for Interest on Lawyers Trust Accounts; Pennsylvania Rules 1.15, 5.7; ABA Model Rule 1.15, Model Rule 5.7.</a:t>
            </a:r>
          </a:p>
        </p:txBody>
      </p:sp>
    </p:spTree>
    <p:extLst>
      <p:ext uri="{BB962C8B-B14F-4D97-AF65-F5344CB8AC3E}">
        <p14:creationId xmlns:p14="http://schemas.microsoft.com/office/powerpoint/2010/main" val="691300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49CD0-145C-E18D-D77B-53508AE1FDBB}"/>
              </a:ext>
            </a:extLst>
          </p:cNvPr>
          <p:cNvSpPr>
            <a:spLocks noGrp="1"/>
          </p:cNvSpPr>
          <p:nvPr>
            <p:ph type="title"/>
          </p:nvPr>
        </p:nvSpPr>
        <p:spPr>
          <a:xfrm>
            <a:off x="753389" y="1138265"/>
            <a:ext cx="4843762" cy="1401183"/>
          </a:xfrm>
        </p:spPr>
        <p:txBody>
          <a:bodyPr anchor="t">
            <a:normAutofit fontScale="90000"/>
          </a:bodyPr>
          <a:lstStyle/>
          <a:p>
            <a:pPr>
              <a:lnSpc>
                <a:spcPct val="100000"/>
              </a:lnSpc>
            </a:pPr>
            <a:r>
              <a:rPr lang="en-US" sz="2200" b="1" dirty="0"/>
              <a:t>A lawyer whose smartphone contains confidential client information. Under what circumstances may the lawyer not agree to share it with an app?</a:t>
            </a:r>
          </a:p>
        </p:txBody>
      </p:sp>
      <p:cxnSp>
        <p:nvCxnSpPr>
          <p:cNvPr id="9" name="Straight Connector 8">
            <a:extLst>
              <a:ext uri="{FF2B5EF4-FFF2-40B4-BE49-F238E27FC236}">
                <a16:creationId xmlns:a16="http://schemas.microsoft.com/office/drawing/2014/main" id="{FC23E3B9-5ABF-58B3-E2B0-E9A5DAA900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462"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8E420E6-00F7-5084-F3EE-939FD946FA5C}"/>
              </a:ext>
            </a:extLst>
          </p:cNvPr>
          <p:cNvSpPr>
            <a:spLocks noGrp="1"/>
          </p:cNvSpPr>
          <p:nvPr>
            <p:ph idx="1"/>
          </p:nvPr>
        </p:nvSpPr>
        <p:spPr>
          <a:xfrm>
            <a:off x="753389" y="2551176"/>
            <a:ext cx="4843762" cy="3602935"/>
          </a:xfrm>
        </p:spPr>
        <p:txBody>
          <a:bodyPr>
            <a:normAutofit/>
          </a:bodyPr>
          <a:lstStyle/>
          <a:p>
            <a:pPr marL="461963" indent="-461963">
              <a:lnSpc>
                <a:spcPct val="100000"/>
              </a:lnSpc>
              <a:buNone/>
            </a:pPr>
            <a:r>
              <a:rPr lang="en-US" sz="2400" dirty="0"/>
              <a:t>A.	Never, are you nuts!</a:t>
            </a:r>
          </a:p>
          <a:p>
            <a:pPr marL="461963" indent="-461963">
              <a:lnSpc>
                <a:spcPct val="100000"/>
              </a:lnSpc>
              <a:buNone/>
            </a:pPr>
            <a:r>
              <a:rPr lang="en-US" sz="2400" dirty="0"/>
              <a:t>B.	When the lawyer reasonably believes the information will not be accessed by any human and will not be sold or transferred without the client's consent.</a:t>
            </a:r>
          </a:p>
          <a:p>
            <a:pPr marL="0" indent="0">
              <a:buNone/>
            </a:pPr>
            <a:endParaRPr lang="en-US" sz="2000" dirty="0"/>
          </a:p>
        </p:txBody>
      </p:sp>
      <p:pic>
        <p:nvPicPr>
          <p:cNvPr id="4" name="Picture 3" descr="A smartphone with icons flying out of it&#10;&#10;Description automatically generated">
            <a:extLst>
              <a:ext uri="{FF2B5EF4-FFF2-40B4-BE49-F238E27FC236}">
                <a16:creationId xmlns:a16="http://schemas.microsoft.com/office/drawing/2014/main" id="{39647007-1A79-AD0E-170D-890056B69DC1}"/>
              </a:ext>
            </a:extLst>
          </p:cNvPr>
          <p:cNvPicPr>
            <a:picLocks noChangeAspect="1"/>
          </p:cNvPicPr>
          <p:nvPr/>
        </p:nvPicPr>
        <p:blipFill rotWithShape="1">
          <a:blip r:embed="rId2"/>
          <a:srcRect l="11959" r="9385"/>
          <a:stretch/>
        </p:blipFill>
        <p:spPr>
          <a:xfrm>
            <a:off x="6524941" y="1023779"/>
            <a:ext cx="4810442" cy="4810442"/>
          </a:xfrm>
          <a:custGeom>
            <a:avLst/>
            <a:gdLst/>
            <a:ahLst/>
            <a:cxnLst/>
            <a:rect l="l" t="t" r="r" b="b"/>
            <a:pathLst>
              <a:path w="4810442" h="4810442">
                <a:moveTo>
                  <a:pt x="2405221" y="0"/>
                </a:moveTo>
                <a:cubicBezTo>
                  <a:pt x="3733588" y="0"/>
                  <a:pt x="4810442" y="1076854"/>
                  <a:pt x="4810442" y="2405221"/>
                </a:cubicBezTo>
                <a:cubicBezTo>
                  <a:pt x="4810442" y="3733588"/>
                  <a:pt x="3733588" y="4810442"/>
                  <a:pt x="2405221" y="4810442"/>
                </a:cubicBezTo>
                <a:cubicBezTo>
                  <a:pt x="1076854" y="4810442"/>
                  <a:pt x="0" y="3733588"/>
                  <a:pt x="0" y="2405221"/>
                </a:cubicBezTo>
                <a:cubicBezTo>
                  <a:pt x="0" y="1076854"/>
                  <a:pt x="1076854" y="0"/>
                  <a:pt x="2405221" y="0"/>
                </a:cubicBezTo>
                <a:close/>
              </a:path>
            </a:pathLst>
          </a:custGeom>
        </p:spPr>
      </p:pic>
    </p:spTree>
    <p:extLst>
      <p:ext uri="{BB962C8B-B14F-4D97-AF65-F5344CB8AC3E}">
        <p14:creationId xmlns:p14="http://schemas.microsoft.com/office/powerpoint/2010/main" val="4224595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49CD0-145C-E18D-D77B-53508AE1FDBB}"/>
              </a:ext>
            </a:extLst>
          </p:cNvPr>
          <p:cNvSpPr>
            <a:spLocks noGrp="1"/>
          </p:cNvSpPr>
          <p:nvPr>
            <p:ph type="title"/>
          </p:nvPr>
        </p:nvSpPr>
        <p:spPr/>
        <p:txBody>
          <a:bodyPr>
            <a:noAutofit/>
          </a:bodyPr>
          <a:lstStyle/>
          <a:p>
            <a:r>
              <a:rPr lang="en-US" sz="2400" b="1" dirty="0">
                <a:solidFill>
                  <a:srgbClr val="C00000"/>
                </a:solidFill>
              </a:rPr>
              <a:t>Opinion 2022-500 (undated) Computers; Confidentiality; Internet; Client funds and property; Client files; Data security; Disclosure. </a:t>
            </a:r>
          </a:p>
        </p:txBody>
      </p:sp>
      <p:sp>
        <p:nvSpPr>
          <p:cNvPr id="3" name="Content Placeholder 2">
            <a:extLst>
              <a:ext uri="{FF2B5EF4-FFF2-40B4-BE49-F238E27FC236}">
                <a16:creationId xmlns:a16="http://schemas.microsoft.com/office/drawing/2014/main" id="{38E420E6-00F7-5084-F3EE-939FD946FA5C}"/>
              </a:ext>
            </a:extLst>
          </p:cNvPr>
          <p:cNvSpPr>
            <a:spLocks noGrp="1"/>
          </p:cNvSpPr>
          <p:nvPr>
            <p:ph idx="1"/>
          </p:nvPr>
        </p:nvSpPr>
        <p:spPr/>
        <p:txBody>
          <a:bodyPr>
            <a:normAutofit/>
          </a:bodyPr>
          <a:lstStyle/>
          <a:p>
            <a:pPr marL="0" indent="0">
              <a:buNone/>
            </a:pPr>
            <a:r>
              <a:rPr lang="en-US" dirty="0"/>
              <a:t>A lawyer whose smartphone contains confidential client information may not agree to share it with an app unless the lawyer reasonably believes the information will not be accessed by any human and will not be sold or transferred without the client's consent. </a:t>
            </a:r>
          </a:p>
          <a:p>
            <a:pPr marL="0" indent="0">
              <a:buNone/>
            </a:pPr>
            <a:r>
              <a:rPr lang="en-US" dirty="0"/>
              <a:t>Pennsylvania Rule 1.6; ABA Model Rule 1.6.</a:t>
            </a:r>
          </a:p>
        </p:txBody>
      </p:sp>
    </p:spTree>
    <p:extLst>
      <p:ext uri="{BB962C8B-B14F-4D97-AF65-F5344CB8AC3E}">
        <p14:creationId xmlns:p14="http://schemas.microsoft.com/office/powerpoint/2010/main" val="4102728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lptaxletterred.jpg"/>
          <p:cNvPicPr>
            <a:picLocks noChangeAspect="1"/>
          </p:cNvPicPr>
          <p:nvPr/>
        </p:nvPicPr>
        <p:blipFill>
          <a:blip r:embed="rId3" cstate="print">
            <a:duotone>
              <a:schemeClr val="accent1">
                <a:shade val="45000"/>
                <a:satMod val="135000"/>
              </a:schemeClr>
              <a:prstClr val="white"/>
            </a:duotone>
          </a:blip>
          <a:stretch>
            <a:fillRect/>
          </a:stretch>
        </p:blipFill>
        <p:spPr>
          <a:xfrm>
            <a:off x="1524000" y="0"/>
            <a:ext cx="2743200" cy="6858000"/>
          </a:xfrm>
          <a:prstGeom prst="rect">
            <a:avLst/>
          </a:prstGeom>
        </p:spPr>
      </p:pic>
      <p:sp>
        <p:nvSpPr>
          <p:cNvPr id="16" name="Rectangle 15"/>
          <p:cNvSpPr/>
          <p:nvPr/>
        </p:nvSpPr>
        <p:spPr>
          <a:xfrm rot="5400000" flipH="1">
            <a:off x="876300" y="3390900"/>
            <a:ext cx="6858000" cy="76200"/>
          </a:xfrm>
          <a:prstGeom prst="rect">
            <a:avLst/>
          </a:prstGeom>
          <a:gradFill>
            <a:gsLst>
              <a:gs pos="0">
                <a:schemeClr val="tx1"/>
              </a:gs>
              <a:gs pos="34000">
                <a:schemeClr val="tx1">
                  <a:lumMod val="75000"/>
                  <a:lumOff val="25000"/>
                </a:schemeClr>
              </a:gs>
              <a:gs pos="71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p:cNvSpPr>
            <a:spLocks noGrp="1"/>
          </p:cNvSpPr>
          <p:nvPr>
            <p:ph type="ctrTitle"/>
          </p:nvPr>
        </p:nvSpPr>
        <p:spPr>
          <a:xfrm>
            <a:off x="3505200" y="-152400"/>
            <a:ext cx="7772400" cy="1470025"/>
          </a:xfrm>
        </p:spPr>
        <p:txBody>
          <a:bodyPr>
            <a:normAutofit/>
          </a:bodyPr>
          <a:lstStyle/>
          <a:p>
            <a:r>
              <a:rPr lang="en-US" sz="4800" dirty="0">
                <a:solidFill>
                  <a:schemeClr val="bg1">
                    <a:lumMod val="75000"/>
                  </a:schemeClr>
                </a:solidFill>
                <a:latin typeface="Bernard MT Condensed" pitchFamily="18" charset="0"/>
              </a:rPr>
              <a:t>TedPerkins</a:t>
            </a:r>
            <a:r>
              <a:rPr lang="en-US" sz="4800" dirty="0">
                <a:effectLst>
                  <a:outerShdw blurRad="38100" dist="38100" dir="2700000" algn="tl">
                    <a:srgbClr val="000000">
                      <a:alpha val="43137"/>
                    </a:srgbClr>
                  </a:outerShdw>
                </a:effectLst>
                <a:latin typeface="Bernard MT Condensed" pitchFamily="18" charset="0"/>
              </a:rPr>
              <a:t>Tax News</a:t>
            </a:r>
          </a:p>
        </p:txBody>
      </p:sp>
      <p:sp>
        <p:nvSpPr>
          <p:cNvPr id="4" name="TextBox 3"/>
          <p:cNvSpPr txBox="1"/>
          <p:nvPr/>
        </p:nvSpPr>
        <p:spPr>
          <a:xfrm>
            <a:off x="2362200" y="990601"/>
            <a:ext cx="324128"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0000"/>
                </a:solidFill>
                <a:effectLst/>
                <a:uLnTx/>
                <a:uFillTx/>
                <a:latin typeface="Calibri"/>
                <a:ea typeface="+mn-ea"/>
                <a:cs typeface="+mn-cs"/>
              </a:rPr>
              <a:t> </a:t>
            </a:r>
          </a:p>
        </p:txBody>
      </p:sp>
      <p:sp>
        <p:nvSpPr>
          <p:cNvPr id="11" name="Rectangle 10"/>
          <p:cNvSpPr/>
          <p:nvPr/>
        </p:nvSpPr>
        <p:spPr>
          <a:xfrm flipH="1">
            <a:off x="4343400" y="1219200"/>
            <a:ext cx="4114800" cy="76200"/>
          </a:xfrm>
          <a:prstGeom prst="rect">
            <a:avLst/>
          </a:prstGeom>
          <a:gradFill>
            <a:gsLst>
              <a:gs pos="0">
                <a:schemeClr val="tx1"/>
              </a:gs>
              <a:gs pos="64999">
                <a:schemeClr val="tx1">
                  <a:lumMod val="75000"/>
                  <a:lumOff val="2500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TextBox 11"/>
          <p:cNvSpPr txBox="1"/>
          <p:nvPr/>
        </p:nvSpPr>
        <p:spPr>
          <a:xfrm>
            <a:off x="4648200" y="1905001"/>
            <a:ext cx="6629400" cy="40934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all" spc="0" normalizeH="0" baseline="0" noProof="0" dirty="0">
                <a:ln>
                  <a:noFill/>
                </a:ln>
                <a:solidFill>
                  <a:srgbClr val="1F497D"/>
                </a:solidFill>
                <a:effectLst>
                  <a:outerShdw blurRad="38100" dist="38100" dir="2700000" algn="tl">
                    <a:srgbClr val="000000">
                      <a:alpha val="43137"/>
                    </a:srgbClr>
                  </a:outerShdw>
                </a:effectLst>
                <a:uLnTx/>
                <a:uFillTx/>
                <a:latin typeface="Calibri"/>
                <a:ea typeface="+mn-ea"/>
                <a:cs typeface="+mn-cs"/>
              </a:rPr>
              <a:t>COURSE EVALUATION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a:ea typeface="+mn-ea"/>
                <a:cs typeface="+mn-cs"/>
              </a:rPr>
              <a:t>Thank you for attending our program.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a:ea typeface="+mn-ea"/>
                <a:cs typeface="+mn-cs"/>
              </a:rPr>
              <a:t>You will shortly receive an email with a link to the replay of todays Course and a link to the Course Evaluation form.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000000"/>
                </a:solidFill>
                <a:effectLst/>
                <a:uLnTx/>
                <a:uFillTx/>
                <a:latin typeface="Calibri"/>
                <a:ea typeface="+mn-ea"/>
                <a:cs typeface="+mn-cs"/>
              </a:rPr>
              <a:t>Please complete this form</a:t>
            </a:r>
            <a:r>
              <a:rPr kumimoji="0" lang="en-US" sz="2400" b="1" i="0" u="none" strike="noStrike" kern="1200" cap="none" spc="0" normalizeH="0" baseline="0" noProof="0" dirty="0">
                <a:ln>
                  <a:noFill/>
                </a:ln>
                <a:solidFill>
                  <a:srgbClr val="000000"/>
                </a:solidFill>
                <a:effectLst/>
                <a:uLnTx/>
                <a:uFillTx/>
                <a:latin typeface="Calibri"/>
                <a:ea typeface="+mn-ea"/>
                <a:cs typeface="+mn-cs"/>
              </a:rPr>
              <a:t>, which helps us comply with the requirements of issuing CPE and CLE in various jurisdictions.</a:t>
            </a:r>
          </a:p>
        </p:txBody>
      </p:sp>
    </p:spTree>
    <p:extLst>
      <p:ext uri="{BB962C8B-B14F-4D97-AF65-F5344CB8AC3E}">
        <p14:creationId xmlns:p14="http://schemas.microsoft.com/office/powerpoint/2010/main" val="1161183216"/>
      </p:ext>
    </p:extLst>
  </p:cSld>
  <p:clrMapOvr>
    <a:masterClrMapping/>
  </p:clrMapOvr>
  <p:transition spd="med">
    <p:pull/>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432767" y="1575152"/>
            <a:ext cx="9825135" cy="4555093"/>
          </a:xfrm>
          <a:prstGeom prst="rect">
            <a:avLst/>
          </a:prstGeom>
          <a:noFill/>
        </p:spPr>
        <p:txBody>
          <a:bodyPr wrap="square">
            <a:spAutoFit/>
          </a:bodyPr>
          <a:lstStyle/>
          <a:p>
            <a:pPr marL="0" marR="0" lvl="0" indent="0" algn="ctr" defTabSz="457063" rtl="0" eaLnBrk="1" fontAlgn="auto" latinLnBrk="0" hangingPunct="1">
              <a:lnSpc>
                <a:spcPct val="100000"/>
              </a:lnSpc>
              <a:spcBef>
                <a:spcPts val="600"/>
              </a:spcBef>
              <a:spcAft>
                <a:spcPts val="600"/>
              </a:spcAft>
              <a:buClr>
                <a:srgbClr val="C00000"/>
              </a:buClr>
              <a:buSzTx/>
              <a:buFontTx/>
              <a:buNone/>
              <a:tabLst/>
              <a:defRPr/>
            </a:pPr>
            <a:r>
              <a:rPr kumimoji="0" lang="en-US" sz="2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Bell MT" panose="02020503060305020303" pitchFamily="18" charset="0"/>
                <a:ea typeface="+mn-ea"/>
                <a:cs typeface="+mn-cs"/>
              </a:rPr>
              <a:t>Questions</a:t>
            </a:r>
            <a:endParaRPr kumimoji="0" lang="en-US" sz="24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endParaRPr>
          </a:p>
          <a:p>
            <a:pPr marL="571329" marR="0" lvl="0" indent="-571329" algn="ctr" defTabSz="457063" rtl="0" eaLnBrk="1" fontAlgn="auto" latinLnBrk="0" hangingPunct="1">
              <a:lnSpc>
                <a:spcPct val="100000"/>
              </a:lnSpc>
              <a:spcBef>
                <a:spcPts val="600"/>
              </a:spcBef>
              <a:spcAft>
                <a:spcPts val="600"/>
              </a:spcAft>
              <a:buClr>
                <a:srgbClr val="C00000"/>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If you have any questions during the program, please type them into the chat box and I will try to address them during the program.</a:t>
            </a:r>
          </a:p>
          <a:p>
            <a:pPr marL="571329" marR="0" lvl="0" indent="-571329" algn="ctr" defTabSz="457063" rtl="0" eaLnBrk="1" fontAlgn="auto" latinLnBrk="0" hangingPunct="1">
              <a:lnSpc>
                <a:spcPct val="100000"/>
              </a:lnSpc>
              <a:spcBef>
                <a:spcPts val="600"/>
              </a:spcBef>
              <a:spcAft>
                <a:spcPts val="600"/>
              </a:spcAft>
              <a:buClr>
                <a:srgbClr val="C00000"/>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If your question is </a:t>
            </a:r>
            <a:r>
              <a:rPr kumimoji="0" lang="en-US" sz="2400" b="0" i="1"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not answered </a:t>
            </a:r>
            <a:r>
              <a:rPr kumimoji="0" lang="en-US" sz="24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during the program you will receive an ‘</a:t>
            </a:r>
            <a:br>
              <a:rPr kumimoji="0" lang="en-US" sz="24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br>
            <a:r>
              <a:rPr kumimoji="0" lang="en-US" sz="24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e-mail response after the program is concluded.</a:t>
            </a:r>
          </a:p>
          <a:p>
            <a:pPr marL="571329" marR="0" lvl="0" indent="-571329" algn="ctr" defTabSz="457063" rtl="0" eaLnBrk="1" fontAlgn="auto" latinLnBrk="0" hangingPunct="1">
              <a:lnSpc>
                <a:spcPct val="100000"/>
              </a:lnSpc>
              <a:spcBef>
                <a:spcPts val="600"/>
              </a:spcBef>
              <a:spcAft>
                <a:spcPts val="600"/>
              </a:spcAft>
              <a:buClr>
                <a:srgbClr val="C00000"/>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If you have questions after the program is concluded please </a:t>
            </a:r>
            <a:br>
              <a:rPr kumimoji="0" lang="en-US" sz="24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br>
            <a:r>
              <a:rPr kumimoji="0" lang="en-US" sz="24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e-mail your question to –</a:t>
            </a:r>
          </a:p>
          <a:p>
            <a:pPr marL="0" marR="0" lvl="0" indent="0" algn="ctr" defTabSz="457063" rtl="0" eaLnBrk="1" fontAlgn="auto" latinLnBrk="0" hangingPunct="1">
              <a:lnSpc>
                <a:spcPct val="100000"/>
              </a:lnSpc>
              <a:spcBef>
                <a:spcPts val="600"/>
              </a:spcBef>
              <a:spcAft>
                <a:spcPts val="600"/>
              </a:spcAft>
              <a:buClr>
                <a:srgbClr val="C00000"/>
              </a:buClr>
              <a:buSzTx/>
              <a:buFontTx/>
              <a:buNone/>
              <a:tabLst/>
              <a:defRPr/>
            </a:pPr>
            <a:r>
              <a:rPr kumimoji="0" lang="en-US" sz="2400" b="0" i="0" u="none" strike="noStrike" kern="1200" cap="none" spc="0" normalizeH="0" baseline="0" noProof="0" dirty="0">
                <a:ln>
                  <a:noFill/>
                </a:ln>
                <a:solidFill>
                  <a:srgbClr val="C00000"/>
                </a:solidFill>
                <a:effectLst/>
                <a:uLnTx/>
                <a:uFillTx/>
                <a:latin typeface="Abadi Extra Light" panose="020B0204020104020204" pitchFamily="34" charset="0"/>
                <a:ea typeface="+mn-ea"/>
                <a:cs typeface="+mn-cs"/>
                <a:hlinkClick r:id="rId3">
                  <a:extLst>
                    <a:ext uri="{A12FA001-AC4F-418D-AE19-62706E023703}">
                      <ahyp:hlinkClr xmlns:ahyp="http://schemas.microsoft.com/office/drawing/2018/hyperlinkcolor" val="tx"/>
                    </a:ext>
                  </a:extLst>
                </a:hlinkClick>
              </a:rPr>
              <a:t>mpezzne</a:t>
            </a:r>
            <a:r>
              <a:rPr kumimoji="0" lang="en-US" sz="2400" b="0" i="0" u="none" strike="noStrike" kern="1200" cap="none" spc="0" normalizeH="0" baseline="0" noProof="0" dirty="0">
                <a:ln>
                  <a:noFill/>
                </a:ln>
                <a:solidFill>
                  <a:srgbClr val="C00000"/>
                </a:solidFill>
                <a:effectLst/>
                <a:uLnTx/>
                <a:uFillTx/>
                <a:latin typeface="Abadi Extra Light" panose="020B0204020104020204" pitchFamily="34" charset="0"/>
                <a:ea typeface="+mn-ea"/>
                <a:cs typeface="+mn-cs"/>
                <a:hlinkClick r:id="rId3">
                  <a:extLst>
                    <a:ext uri="{A12FA001-AC4F-418D-AE19-62706E023703}">
                      <ahyp:hlinkClr xmlns:ahyp="http://schemas.microsoft.com/office/drawing/2018/hyperlinkcolor" val="tx"/>
                    </a:ext>
                  </a:extLst>
                </a:hlinkClick>
              </a:rPr>
              <a:t>r@gibperk.com</a:t>
            </a:r>
            <a:endParaRPr kumimoji="0" lang="en-US" sz="2400" b="0" i="0" u="none" strike="noStrike" kern="1200" cap="none" spc="0" normalizeH="0" baseline="0" noProof="0" dirty="0">
              <a:ln>
                <a:noFill/>
              </a:ln>
              <a:solidFill>
                <a:srgbClr val="C00000"/>
              </a:solidFill>
              <a:effectLst/>
              <a:uLnTx/>
              <a:uFillTx/>
              <a:latin typeface="Abadi Extra Light" panose="020B0204020104020204" pitchFamily="34" charset="0"/>
              <a:ea typeface="+mn-ea"/>
              <a:cs typeface="+mn-cs"/>
              <a:hlinkClick r:id="rId3">
                <a:extLst>
                  <a:ext uri="{A12FA001-AC4F-418D-AE19-62706E023703}">
                    <ahyp:hlinkClr xmlns:ahyp="http://schemas.microsoft.com/office/drawing/2018/hyperlinkcolor" val="tx"/>
                  </a:ext>
                </a:extLst>
              </a:hlinkClick>
            </a:endParaRPr>
          </a:p>
          <a:p>
            <a:pPr marL="0" marR="0" lvl="0" indent="0" algn="ctr" defTabSz="457063" rtl="0" eaLnBrk="1" fontAlgn="auto" latinLnBrk="0" hangingPunct="1">
              <a:lnSpc>
                <a:spcPct val="100000"/>
              </a:lnSpc>
              <a:spcBef>
                <a:spcPts val="600"/>
              </a:spcBef>
              <a:spcAft>
                <a:spcPts val="600"/>
              </a:spcAft>
              <a:buClr>
                <a:srgbClr val="C00000"/>
              </a:buClr>
              <a:buSzTx/>
              <a:buFontTx/>
              <a:buNone/>
              <a:tabLst/>
              <a:defRPr/>
            </a:pPr>
            <a:r>
              <a:rPr kumimoji="0" lang="en-US" sz="2400" b="0" i="0" u="none" strike="noStrike" kern="1200" cap="none" spc="0" normalizeH="0" baseline="0" noProof="0" dirty="0">
                <a:ln>
                  <a:noFill/>
                </a:ln>
                <a:solidFill>
                  <a:srgbClr val="C00000"/>
                </a:solidFill>
                <a:effectLst/>
                <a:uLnTx/>
                <a:uFillTx/>
                <a:latin typeface="Abadi Extra Light" panose="020B0204020104020204" pitchFamily="34" charset="0"/>
                <a:ea typeface="+mn-ea"/>
                <a:cs typeface="+mn-cs"/>
                <a:hlinkClick r:id="rId3">
                  <a:extLst>
                    <a:ext uri="{A12FA001-AC4F-418D-AE19-62706E023703}">
                      <ahyp:hlinkClr xmlns:ahyp="http://schemas.microsoft.com/office/drawing/2018/hyperlinkcolor" val="tx"/>
                    </a:ext>
                  </a:extLst>
                </a:hlinkClick>
              </a:rPr>
              <a:t>tedperkins@gibperk.com</a:t>
            </a:r>
            <a:br>
              <a:rPr kumimoji="0" lang="en-US" sz="2400" b="0" i="0" u="none" strike="noStrike" kern="1200" cap="none" spc="0" normalizeH="0" baseline="0" noProof="0" dirty="0">
                <a:ln>
                  <a:noFill/>
                </a:ln>
                <a:solidFill>
                  <a:srgbClr val="C00000"/>
                </a:solidFill>
                <a:effectLst/>
                <a:uLnTx/>
                <a:uFillTx/>
                <a:latin typeface="Abadi Extra Light" panose="020B0204020104020204" pitchFamily="34" charset="0"/>
                <a:ea typeface="+mn-ea"/>
                <a:cs typeface="+mn-cs"/>
              </a:rPr>
            </a:br>
            <a:r>
              <a:rPr kumimoji="0" lang="en-US" sz="2400" b="0" i="0" u="none" strike="noStrike" kern="1200" cap="none" spc="0" normalizeH="0" baseline="0" noProof="0" dirty="0">
                <a:ln>
                  <a:noFill/>
                </a:ln>
                <a:solidFill>
                  <a:srgbClr val="C00000"/>
                </a:solidFill>
                <a:effectLst/>
                <a:uLnTx/>
                <a:uFillTx/>
                <a:latin typeface="Abadi Extra Light" panose="020B0204020104020204" pitchFamily="34" charset="0"/>
                <a:ea typeface="+mn-ea"/>
                <a:cs typeface="+mn-cs"/>
              </a:rPr>
              <a:t>610 565 1708 Ext 104</a:t>
            </a:r>
            <a:endParaRPr kumimoji="0" lang="en-US" sz="2799"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3780" name="AutoShape 4" descr="http://downloads.animationfactory.com/download/question_md_clr.gif?t=1447862876&amp;m=32992063&amp;h=bda19fe6a9044b512d4721be56c0e5d5"/>
          <p:cNvSpPr>
            <a:spLocks noChangeAspect="1" noChangeArrowheads="1"/>
          </p:cNvSpPr>
          <p:nvPr/>
        </p:nvSpPr>
        <p:spPr bwMode="auto">
          <a:xfrm>
            <a:off x="2703604" y="-135597"/>
            <a:ext cx="171405" cy="30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063" rtl="0" eaLnBrk="1" fontAlgn="auto" latinLnBrk="0" hangingPunct="1">
              <a:lnSpc>
                <a:spcPct val="100000"/>
              </a:lnSpc>
              <a:spcBef>
                <a:spcPts val="0"/>
              </a:spcBef>
              <a:spcAft>
                <a:spcPts val="0"/>
              </a:spcAft>
              <a:buClrTx/>
              <a:buSzTx/>
              <a:buFontTx/>
              <a:buNone/>
              <a:tabLst/>
              <a:defRPr/>
            </a:pPr>
            <a:endParaRPr kumimoji="0" lang="en-US" altLang="en-US" sz="1799" b="0" i="0" u="none" strike="noStrike" kern="1200" cap="none" spc="0" normalizeH="0" baseline="0" noProof="0">
              <a:ln>
                <a:noFill/>
              </a:ln>
              <a:solidFill>
                <a:srgbClr val="000000"/>
              </a:solidFill>
              <a:effectLst/>
              <a:uLnTx/>
              <a:uFillTx/>
              <a:latin typeface="Franklin Gothic Book" panose="020B0503020102020204" pitchFamily="34" charset="0"/>
              <a:ea typeface="+mn-ea"/>
              <a:cs typeface="Arial" panose="020B0604020202020204" pitchFamily="34" charset="0"/>
            </a:endParaRPr>
          </a:p>
        </p:txBody>
      </p:sp>
    </p:spTree>
    <p:extLst>
      <p:ext uri="{BB962C8B-B14F-4D97-AF65-F5344CB8AC3E}">
        <p14:creationId xmlns:p14="http://schemas.microsoft.com/office/powerpoint/2010/main" val="4062060447"/>
      </p:ext>
    </p:extLst>
  </p:cSld>
  <p:clrMapOvr>
    <a:masterClrMapping/>
  </p:clrMapOvr>
  <p:transition spd="med">
    <p:pull/>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ted\Desktop\the_end_lg_clr.gif"/>
          <p:cNvPicPr>
            <a:picLocks noGrp="1" noChangeAspect="1" noChangeArrowheads="1" noCro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495800" y="2343152"/>
            <a:ext cx="3028950" cy="2299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8967773"/>
      </p:ext>
    </p:extLst>
  </p:cSld>
  <p:clrMapOvr>
    <a:masterClrMapping/>
  </p:clrMapOvr>
  <p:transition spd="med">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8" name="TextBox 3"/>
          <p:cNvSpPr txBox="1">
            <a:spLocks noChangeArrowheads="1"/>
          </p:cNvSpPr>
          <p:nvPr/>
        </p:nvSpPr>
        <p:spPr bwMode="auto">
          <a:xfrm>
            <a:off x="2362200" y="990601"/>
            <a:ext cx="323850" cy="830263"/>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0000"/>
                </a:solidFill>
                <a:effectLst/>
                <a:uLnTx/>
                <a:uFillTx/>
                <a:latin typeface="Calibri" pitchFamily="34" charset="0"/>
                <a:ea typeface="+mn-ea"/>
                <a:cs typeface="+mn-cs"/>
              </a:rPr>
              <a:t> </a:t>
            </a:r>
          </a:p>
        </p:txBody>
      </p:sp>
      <p:pic>
        <p:nvPicPr>
          <p:cNvPr id="18" name="Picture 17" descr="gibperknobackground.png"/>
          <p:cNvPicPr>
            <a:picLocks noChangeAspect="1"/>
          </p:cNvPicPr>
          <p:nvPr/>
        </p:nvPicPr>
        <p:blipFill>
          <a:blip r:embed="rId3" cstate="print"/>
          <a:srcRect/>
          <a:stretch>
            <a:fillRect/>
          </a:stretch>
        </p:blipFill>
        <p:spPr bwMode="auto">
          <a:xfrm>
            <a:off x="914400" y="514351"/>
            <a:ext cx="2895600" cy="701675"/>
          </a:xfrm>
          <a:prstGeom prst="rect">
            <a:avLst/>
          </a:prstGeom>
          <a:noFill/>
          <a:ln w="9525">
            <a:noFill/>
            <a:miter lim="800000"/>
            <a:headEnd/>
            <a:tailEnd/>
          </a:ln>
        </p:spPr>
      </p:pic>
      <p:sp>
        <p:nvSpPr>
          <p:cNvPr id="20" name="Rectangle 3"/>
          <p:cNvSpPr txBox="1">
            <a:spLocks noChangeArrowheads="1"/>
          </p:cNvSpPr>
          <p:nvPr/>
        </p:nvSpPr>
        <p:spPr bwMode="auto">
          <a:xfrm>
            <a:off x="819150" y="1458913"/>
            <a:ext cx="5715000" cy="4884735"/>
          </a:xfrm>
          <a:prstGeom prst="rect">
            <a:avLst/>
          </a:prstGeom>
          <a:noFill/>
          <a:ln w="9525">
            <a:noFill/>
            <a:miter lim="800000"/>
            <a:headEnd/>
            <a:tailEnd/>
          </a:ln>
        </p:spPr>
        <p:txBody>
          <a:bodyPr/>
          <a:lstStyle/>
          <a:p>
            <a:pPr marL="0" marR="0" lvl="0" indent="0" algn="l" defTabSz="914400" rtl="0" eaLnBrk="0" fontAlgn="auto" latinLnBrk="0" hangingPunct="0">
              <a:lnSpc>
                <a:spcPct val="100000"/>
              </a:lnSpc>
              <a:spcBef>
                <a:spcPct val="2000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Gill Sans MT" panose="020B0502020104020203" pitchFamily="34" charset="0"/>
                <a:ea typeface="+mn-ea"/>
                <a:cs typeface="Times New Roman" pitchFamily="18" charset="0"/>
              </a:rPr>
              <a:t>GIBSON&amp;PERKINS, PC</a:t>
            </a:r>
            <a:r>
              <a:rPr kumimoji="0" lang="en-US" sz="1800" b="0" i="0" u="none" strike="noStrike" kern="1200" cap="none" spc="0" normalizeH="0" baseline="0" noProof="0" dirty="0">
                <a:ln>
                  <a:noFill/>
                </a:ln>
                <a:solidFill>
                  <a:srgbClr val="000000"/>
                </a:solidFill>
                <a:effectLst/>
                <a:uLnTx/>
                <a:uFillTx/>
                <a:latin typeface="Gill Sans MT" panose="020B0502020104020203" pitchFamily="34" charset="0"/>
                <a:ea typeface="+mn-ea"/>
                <a:cs typeface="Times New Roman" pitchFamily="18" charset="0"/>
              </a:rPr>
              <a:t> </a:t>
            </a:r>
            <a:r>
              <a:rPr kumimoji="0" lang="en-US" sz="18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Times New Roman" pitchFamily="18" charset="0"/>
              </a:rPr>
              <a:t>is a multi-practice law firm with offices in Pennsylvania and Delaware.  Our firm has expanded from its founding in 2001, into a vibrant and growing law firm dedicated to serving an ever expanding and sophisticated client base.  </a:t>
            </a:r>
          </a:p>
          <a:p>
            <a:pPr marL="0" marR="0" lvl="0" indent="0" algn="l" defTabSz="914400" rtl="0" eaLnBrk="1" fontAlgn="auto" latinLnBrk="0" hangingPunct="1">
              <a:lnSpc>
                <a:spcPct val="100000"/>
              </a:lnSpc>
              <a:spcBef>
                <a:spcPts val="400"/>
              </a:spcBef>
              <a:spcAft>
                <a:spcPts val="40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badi Extra Light" panose="020B0204020104020204" pitchFamily="34" charset="0"/>
                <a:ea typeface="+mn-ea"/>
                <a:cs typeface="Times New Roman" pitchFamily="18" charset="0"/>
              </a:rPr>
              <a:t>We represent clients in matters pertaining to:</a:t>
            </a:r>
          </a:p>
          <a:p>
            <a:pPr marL="457200" marR="0" lvl="0" indent="-457200" algn="l" defTabSz="914400" rtl="0" eaLnBrk="1" fontAlgn="auto" latinLnBrk="0" hangingPunct="1">
              <a:lnSpc>
                <a:spcPct val="100000"/>
              </a:lnSpc>
              <a:spcBef>
                <a:spcPts val="400"/>
              </a:spcBef>
              <a:spcAft>
                <a:spcPts val="400"/>
              </a:spcAft>
              <a:buClrTx/>
              <a:buSzTx/>
              <a:buFont typeface="Arial" pitchFamily="34" charset="0"/>
              <a:buChar char="•"/>
              <a:tabLst/>
              <a:defRPr/>
            </a:pPr>
            <a:r>
              <a:rPr kumimoji="0" 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badi Extra Light" panose="020B0204020104020204" pitchFamily="34" charset="0"/>
                <a:ea typeface="+mn-ea"/>
                <a:cs typeface="Times New Roman" pitchFamily="18" charset="0"/>
              </a:rPr>
              <a:t>Business Transactions</a:t>
            </a:r>
          </a:p>
          <a:p>
            <a:pPr marL="457200" marR="0" lvl="0" indent="-457200" algn="l" defTabSz="914400" rtl="0" eaLnBrk="1" fontAlgn="auto" latinLnBrk="0" hangingPunct="1">
              <a:lnSpc>
                <a:spcPct val="100000"/>
              </a:lnSpc>
              <a:spcBef>
                <a:spcPts val="400"/>
              </a:spcBef>
              <a:spcAft>
                <a:spcPts val="400"/>
              </a:spcAft>
              <a:buClrTx/>
              <a:buSzTx/>
              <a:buFont typeface="Arial" pitchFamily="34" charset="0"/>
              <a:buChar char="•"/>
              <a:tabLst/>
              <a:defRPr/>
            </a:pPr>
            <a:r>
              <a:rPr kumimoji="0" 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badi Extra Light" panose="020B0204020104020204" pitchFamily="34" charset="0"/>
                <a:ea typeface="+mn-ea"/>
                <a:cs typeface="Times New Roman" pitchFamily="18" charset="0"/>
              </a:rPr>
              <a:t>Real Estate  </a:t>
            </a:r>
          </a:p>
          <a:p>
            <a:pPr marL="457200" marR="0" lvl="0" indent="-457200" algn="l" defTabSz="914400" rtl="0" eaLnBrk="1" fontAlgn="auto" latinLnBrk="0" hangingPunct="1">
              <a:lnSpc>
                <a:spcPct val="100000"/>
              </a:lnSpc>
              <a:spcBef>
                <a:spcPts val="400"/>
              </a:spcBef>
              <a:spcAft>
                <a:spcPts val="400"/>
              </a:spcAft>
              <a:buClrTx/>
              <a:buSzTx/>
              <a:buFont typeface="Arial" pitchFamily="34" charset="0"/>
              <a:buChar char="•"/>
              <a:tabLst/>
              <a:defRPr/>
            </a:pPr>
            <a:r>
              <a:rPr kumimoji="0" 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badi Extra Light" panose="020B0204020104020204" pitchFamily="34" charset="0"/>
                <a:ea typeface="+mn-ea"/>
                <a:cs typeface="Times New Roman" pitchFamily="18" charset="0"/>
              </a:rPr>
              <a:t>Estate Planning  </a:t>
            </a:r>
          </a:p>
          <a:p>
            <a:pPr marL="457200" marR="0" lvl="0" indent="-457200" algn="l" defTabSz="914400" rtl="0" eaLnBrk="1" fontAlgn="auto" latinLnBrk="0" hangingPunct="1">
              <a:lnSpc>
                <a:spcPct val="100000"/>
              </a:lnSpc>
              <a:spcBef>
                <a:spcPts val="400"/>
              </a:spcBef>
              <a:spcAft>
                <a:spcPts val="400"/>
              </a:spcAft>
              <a:buClrTx/>
              <a:buSzTx/>
              <a:buFont typeface="Arial" pitchFamily="34" charset="0"/>
              <a:buChar char="•"/>
              <a:tabLst/>
              <a:defRPr/>
            </a:pPr>
            <a:r>
              <a:rPr kumimoji="0" 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badi Extra Light" panose="020B0204020104020204" pitchFamily="34" charset="0"/>
                <a:ea typeface="+mn-ea"/>
                <a:cs typeface="Times New Roman" pitchFamily="18" charset="0"/>
              </a:rPr>
              <a:t>Estate Administration  </a:t>
            </a:r>
          </a:p>
          <a:p>
            <a:pPr marL="457200" marR="0" lvl="0" indent="-457200" algn="l" defTabSz="914400" rtl="0" eaLnBrk="1" fontAlgn="auto" latinLnBrk="0" hangingPunct="1">
              <a:lnSpc>
                <a:spcPct val="100000"/>
              </a:lnSpc>
              <a:spcBef>
                <a:spcPts val="400"/>
              </a:spcBef>
              <a:spcAft>
                <a:spcPts val="400"/>
              </a:spcAft>
              <a:buClrTx/>
              <a:buSzTx/>
              <a:buFont typeface="Arial" pitchFamily="34" charset="0"/>
              <a:buChar char="•"/>
              <a:tabLst/>
              <a:defRPr/>
            </a:pPr>
            <a:r>
              <a:rPr kumimoji="0" 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badi Extra Light" panose="020B0204020104020204" pitchFamily="34" charset="0"/>
                <a:ea typeface="+mn-ea"/>
                <a:cs typeface="Times New Roman" pitchFamily="18" charset="0"/>
              </a:rPr>
              <a:t>Tax Problem Resolution  </a:t>
            </a:r>
          </a:p>
          <a:p>
            <a:pPr marL="457200" marR="0" lvl="0" indent="-457200" algn="l" defTabSz="914400" rtl="0" eaLnBrk="1" fontAlgn="auto" latinLnBrk="0" hangingPunct="1">
              <a:lnSpc>
                <a:spcPct val="100000"/>
              </a:lnSpc>
              <a:spcBef>
                <a:spcPts val="400"/>
              </a:spcBef>
              <a:spcAft>
                <a:spcPts val="400"/>
              </a:spcAft>
              <a:buClrTx/>
              <a:buSzTx/>
              <a:buFont typeface="Arial" pitchFamily="34" charset="0"/>
              <a:buChar char="•"/>
              <a:tabLst/>
              <a:defRPr/>
            </a:pPr>
            <a:r>
              <a:rPr kumimoji="0" 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badi Extra Light" panose="020B0204020104020204" pitchFamily="34" charset="0"/>
                <a:ea typeface="+mn-ea"/>
                <a:cs typeface="Times New Roman" pitchFamily="18" charset="0"/>
              </a:rPr>
              <a:t>Emerging Businesses  </a:t>
            </a:r>
          </a:p>
          <a:p>
            <a:pPr marL="457200" marR="0" lvl="0" indent="-457200" algn="l" defTabSz="914400" rtl="0" eaLnBrk="1" fontAlgn="auto" latinLnBrk="0" hangingPunct="1">
              <a:lnSpc>
                <a:spcPct val="100000"/>
              </a:lnSpc>
              <a:spcBef>
                <a:spcPts val="400"/>
              </a:spcBef>
              <a:spcAft>
                <a:spcPts val="400"/>
              </a:spcAft>
              <a:buClrTx/>
              <a:buSzTx/>
              <a:buFont typeface="Arial" pitchFamily="34" charset="0"/>
              <a:buChar char="•"/>
              <a:tabLst/>
              <a:defRPr/>
            </a:pPr>
            <a:r>
              <a:rPr kumimoji="0" 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badi Extra Light" panose="020B0204020104020204" pitchFamily="34" charset="0"/>
                <a:ea typeface="+mn-ea"/>
                <a:cs typeface="Times New Roman" pitchFamily="18" charset="0"/>
                <a:sym typeface="Wingdings" pitchFamily="2" charset="2"/>
              </a:rPr>
              <a:t>C</a:t>
            </a:r>
            <a:r>
              <a:rPr kumimoji="0" 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badi Extra Light" panose="020B0204020104020204" pitchFamily="34" charset="0"/>
                <a:ea typeface="+mn-ea"/>
                <a:cs typeface="Times New Roman" pitchFamily="18" charset="0"/>
              </a:rPr>
              <a:t>ommercial Litigation</a:t>
            </a:r>
          </a:p>
          <a:p>
            <a:pPr marL="0" marR="0" lvl="0" indent="0" algn="l" defTabSz="914400" rtl="0" eaLnBrk="0" fontAlgn="auto" latinLnBrk="0" hangingPunct="0">
              <a:lnSpc>
                <a:spcPct val="100000"/>
              </a:lnSpc>
              <a:spcBef>
                <a:spcPct val="20000"/>
              </a:spcBef>
              <a:spcAft>
                <a:spcPts val="0"/>
              </a:spcAft>
              <a:buClrTx/>
              <a:buSzTx/>
              <a:buFontTx/>
              <a:buNone/>
              <a:tabLst/>
              <a:defRPr/>
            </a:pPr>
            <a:br>
              <a:rPr kumimoji="0" lang="en-US" sz="2000" b="0" i="1" u="none" strike="noStrike" kern="1200" cap="none" spc="0" normalizeH="0" baseline="0" noProof="0" dirty="0">
                <a:ln>
                  <a:noFill/>
                </a:ln>
                <a:solidFill>
                  <a:prstClr val="black">
                    <a:lumMod val="50000"/>
                    <a:lumOff val="50000"/>
                  </a:prstClr>
                </a:solidFill>
                <a:effectLst/>
                <a:uLnTx/>
                <a:uFillTx/>
                <a:latin typeface="Abadi Extra Light" panose="020B0204020104020204" pitchFamily="34" charset="0"/>
                <a:ea typeface="+mn-ea"/>
                <a:cs typeface="Times New Roman" pitchFamily="18" charset="0"/>
              </a:rPr>
            </a:br>
            <a:br>
              <a:rPr kumimoji="0" lang="en-US" sz="2000" b="0" i="1"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br>
            <a:r>
              <a:rPr kumimoji="0" lang="en-US" sz="2400" b="0" i="0" u="none" strike="noStrike" kern="1200" cap="none" spc="0" normalizeH="0" baseline="0" noProof="0" dirty="0">
                <a:ln>
                  <a:noFill/>
                </a:ln>
                <a:solidFill>
                  <a:srgbClr val="000000"/>
                </a:solidFill>
                <a:effectLst/>
                <a:uLnTx/>
                <a:uFillTx/>
                <a:latin typeface="Calibri" pitchFamily="34" charset="0"/>
                <a:ea typeface="+mn-ea"/>
                <a:cs typeface="+mn-cs"/>
              </a:rPr>
              <a:t>	</a:t>
            </a:r>
          </a:p>
          <a:p>
            <a:pPr marL="0" marR="0" lvl="0" indent="0" algn="ctr" defTabSz="914400" rtl="0" eaLnBrk="0" fontAlgn="auto" latinLnBrk="0" hangingPunct="0">
              <a:lnSpc>
                <a:spcPct val="90000"/>
              </a:lnSpc>
              <a:spcBef>
                <a:spcPct val="2000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itchFamily="34" charset="0"/>
                <a:ea typeface="+mn-ea"/>
                <a:cs typeface="+mn-cs"/>
              </a:rPr>
              <a:t>	</a:t>
            </a:r>
          </a:p>
        </p:txBody>
      </p:sp>
      <p:pic>
        <p:nvPicPr>
          <p:cNvPr id="4" name="Picture 3">
            <a:extLst>
              <a:ext uri="{FF2B5EF4-FFF2-40B4-BE49-F238E27FC236}">
                <a16:creationId xmlns:a16="http://schemas.microsoft.com/office/drawing/2014/main" id="{9A57ED5E-C828-424A-AF4B-FF158160418A}"/>
              </a:ext>
            </a:extLst>
          </p:cNvPr>
          <p:cNvPicPr>
            <a:picLocks noChangeAspect="1"/>
          </p:cNvPicPr>
          <p:nvPr/>
        </p:nvPicPr>
        <p:blipFill>
          <a:blip r:embed="rId4"/>
          <a:stretch>
            <a:fillRect/>
          </a:stretch>
        </p:blipFill>
        <p:spPr>
          <a:xfrm>
            <a:off x="7605884" y="695239"/>
            <a:ext cx="3671716" cy="5514641"/>
          </a:xfrm>
          <a:prstGeom prst="rect">
            <a:avLst/>
          </a:prstGeom>
          <a:effectLst>
            <a:outerShdw blurRad="50800" dist="50800" dir="5400000" algn="ctr" rotWithShape="0">
              <a:srgbClr val="000000">
                <a:alpha val="99000"/>
              </a:srgbClr>
            </a:outerShdw>
          </a:effectLst>
        </p:spPr>
      </p:pic>
    </p:spTree>
    <p:extLst>
      <p:ext uri="{BB962C8B-B14F-4D97-AF65-F5344CB8AC3E}">
        <p14:creationId xmlns:p14="http://schemas.microsoft.com/office/powerpoint/2010/main" val="274005659"/>
      </p:ext>
    </p:extLst>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rot="5400000" flipH="1">
            <a:off x="877659" y="3390910"/>
            <a:ext cx="6856214" cy="76180"/>
          </a:xfrm>
          <a:prstGeom prst="rect">
            <a:avLst/>
          </a:prstGeom>
          <a:gradFill>
            <a:gsLst>
              <a:gs pos="0">
                <a:schemeClr val="tx1"/>
              </a:gs>
              <a:gs pos="34000">
                <a:schemeClr val="tx1">
                  <a:lumMod val="75000"/>
                  <a:lumOff val="25000"/>
                </a:schemeClr>
              </a:gs>
              <a:gs pos="71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70660" name="TextBox 3"/>
          <p:cNvSpPr txBox="1">
            <a:spLocks noChangeArrowheads="1"/>
          </p:cNvSpPr>
          <p:nvPr/>
        </p:nvSpPr>
        <p:spPr bwMode="auto">
          <a:xfrm>
            <a:off x="2363172" y="991309"/>
            <a:ext cx="324044" cy="830781"/>
          </a:xfrm>
          <a:prstGeom prst="rect">
            <a:avLst/>
          </a:prstGeom>
          <a:noFill/>
          <a:ln w="9525">
            <a:noFill/>
            <a:miter lim="800000"/>
            <a:headEnd/>
            <a:tailEnd/>
          </a:ln>
        </p:spPr>
        <p:txBody>
          <a:bodyPr wrap="none">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4799" b="0" i="0" u="none" strike="noStrike" kern="1200" cap="none" spc="0" normalizeH="0" baseline="0" noProof="0">
                <a:ln>
                  <a:noFill/>
                </a:ln>
                <a:solidFill>
                  <a:srgbClr val="FF0000"/>
                </a:solidFill>
                <a:effectLst/>
                <a:uLnTx/>
                <a:uFillTx/>
                <a:latin typeface="Calibri"/>
                <a:ea typeface="+mn-ea"/>
                <a:cs typeface="+mn-cs"/>
              </a:rPr>
              <a:t> </a:t>
            </a:r>
          </a:p>
        </p:txBody>
      </p:sp>
      <p:sp>
        <p:nvSpPr>
          <p:cNvPr id="11" name="Rectangle 10"/>
          <p:cNvSpPr/>
          <p:nvPr/>
        </p:nvSpPr>
        <p:spPr>
          <a:xfrm flipH="1">
            <a:off x="4343857" y="1219776"/>
            <a:ext cx="4113728" cy="76180"/>
          </a:xfrm>
          <a:prstGeom prst="rect">
            <a:avLst/>
          </a:prstGeom>
          <a:gradFill>
            <a:gsLst>
              <a:gs pos="0">
                <a:schemeClr val="tx1"/>
              </a:gs>
              <a:gs pos="64999">
                <a:schemeClr val="tx1">
                  <a:lumMod val="75000"/>
                  <a:lumOff val="2500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p:cNvSpPr>
            <a:spLocks noChangeArrowheads="1"/>
          </p:cNvSpPr>
          <p:nvPr/>
        </p:nvSpPr>
        <p:spPr bwMode="auto">
          <a:xfrm>
            <a:off x="4724758" y="1646390"/>
            <a:ext cx="5561151" cy="3969284"/>
          </a:xfrm>
          <a:prstGeom prst="rect">
            <a:avLst/>
          </a:prstGeom>
          <a:noFill/>
          <a:ln w="9525">
            <a:noFill/>
            <a:miter lim="800000"/>
            <a:headEnd/>
            <a:tailEnd/>
          </a:ln>
        </p:spPr>
        <p:txBody>
          <a:bodyPr>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799" b="1" i="0" u="none" strike="noStrike" kern="1200" cap="none" spc="0" normalizeH="0" baseline="0" noProof="0" dirty="0">
                <a:ln>
                  <a:noFill/>
                </a:ln>
                <a:solidFill>
                  <a:srgbClr val="C00000"/>
                </a:solidFill>
                <a:effectLst/>
                <a:uLnTx/>
                <a:uFillTx/>
                <a:latin typeface="Abadi Extra Light" panose="020B0204020104020204" pitchFamily="34" charset="0"/>
                <a:ea typeface="+mn-ea"/>
                <a:cs typeface="+mn-cs"/>
              </a:rPr>
              <a:t>CLE - Continuing Legal Education for </a:t>
            </a:r>
          </a:p>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799" b="1" i="0" u="none" strike="noStrike" kern="1200" cap="none" spc="0" normalizeH="0" baseline="0" noProof="0" dirty="0">
                <a:ln>
                  <a:noFill/>
                </a:ln>
                <a:solidFill>
                  <a:srgbClr val="C00000"/>
                </a:solidFill>
                <a:effectLst/>
                <a:uLnTx/>
                <a:uFillTx/>
                <a:latin typeface="Abadi Extra Light" panose="020B0204020104020204" pitchFamily="34" charset="0"/>
                <a:ea typeface="+mn-ea"/>
                <a:cs typeface="+mn-cs"/>
              </a:rPr>
              <a:t>Attorneys:</a:t>
            </a:r>
            <a:br>
              <a:rPr kumimoji="0" lang="en-US" sz="1799" b="0" i="0" u="none" strike="noStrike" kern="1200" cap="none" spc="0" normalizeH="0" baseline="0" noProof="0" dirty="0">
                <a:ln>
                  <a:noFill/>
                </a:ln>
                <a:solidFill>
                  <a:srgbClr val="C00000"/>
                </a:solidFill>
                <a:effectLst/>
                <a:uLnTx/>
                <a:uFillTx/>
                <a:latin typeface="Abadi Extra Light" panose="020B0204020104020204" pitchFamily="34" charset="0"/>
                <a:ea typeface="+mn-ea"/>
                <a:cs typeface="+mn-cs"/>
              </a:rPr>
            </a:br>
            <a:br>
              <a:rPr kumimoji="0" lang="en-US" sz="1799"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br>
            <a:r>
              <a:rPr kumimoji="0" lang="en-US" sz="1799" b="0" i="0" u="none" strike="noStrike" kern="1200" cap="none" spc="0" normalizeH="0" baseline="0" noProof="0" dirty="0">
                <a:ln>
                  <a:noFill/>
                </a:ln>
                <a:solidFill>
                  <a:srgbClr val="C00000"/>
                </a:solidFill>
                <a:effectLst/>
                <a:uLnTx/>
                <a:uFillTx/>
                <a:latin typeface="Abadi Extra Light" panose="020B0204020104020204" pitchFamily="34" charset="0"/>
                <a:ea typeface="+mn-ea"/>
                <a:cs typeface="+mn-cs"/>
              </a:rPr>
              <a:t>YourOnlineProfessor.net </a:t>
            </a:r>
            <a:r>
              <a:rPr kumimoji="0" lang="en-US" sz="1799"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is an </a:t>
            </a:r>
            <a:r>
              <a:rPr kumimoji="0" lang="en-US" sz="1799" b="0" i="1"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Accredited Provider for Pennsylvania Continuing Legal Education, </a:t>
            </a:r>
            <a:r>
              <a:rPr kumimoji="0" lang="en-US" sz="1799"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through The Supreme Court of Pennsylvania's Continuing Legal Education Board, registered as sponsor #7003.</a:t>
            </a:r>
          </a:p>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endParaRPr>
          </a:p>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This program qualifies as 1 Ethics hour -  </a:t>
            </a:r>
            <a:r>
              <a:rPr kumimoji="0" lang="en-US" sz="1799" b="0" i="0" u="none" strike="noStrike" kern="1200" cap="none" spc="0" normalizeH="0" baseline="0" noProof="0" dirty="0">
                <a:ln>
                  <a:noFill/>
                </a:ln>
                <a:solidFill>
                  <a:srgbClr val="8A0000"/>
                </a:solidFill>
                <a:effectLst/>
                <a:uLnTx/>
                <a:uFillTx/>
                <a:latin typeface="Abadi Extra Light" panose="020B0204020104020204" pitchFamily="34" charset="0"/>
                <a:ea typeface="+mn-ea"/>
                <a:cs typeface="+mn-cs"/>
              </a:rPr>
              <a:t>‘</a:t>
            </a:r>
            <a:r>
              <a:rPr kumimoji="0" lang="en-US" sz="1799" b="0" i="0" u="none" strike="noStrike" kern="1200" cap="none" spc="0" normalizeH="0" baseline="0" noProof="0" dirty="0">
                <a:ln>
                  <a:noFill/>
                </a:ln>
                <a:solidFill>
                  <a:srgbClr val="C00000"/>
                </a:solidFill>
                <a:effectLst/>
                <a:uLnTx/>
                <a:uFillTx/>
                <a:latin typeface="Abadi Extra Light" panose="020B0204020104020204" pitchFamily="34" charset="0"/>
                <a:ea typeface="+mn-ea"/>
                <a:cs typeface="+mn-cs"/>
              </a:rPr>
              <a:t>Live Webcast’ </a:t>
            </a:r>
            <a:r>
              <a:rPr kumimoji="0" lang="en-US" sz="1799"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under PA CLE Board guidelines and in the states of </a:t>
            </a:r>
            <a:r>
              <a:rPr kumimoji="0" lang="en-US" sz="1799" b="0" i="0" u="none" strike="noStrike" kern="1200" cap="none" spc="0" normalizeH="0" baseline="0" noProof="0" dirty="0">
                <a:ln>
                  <a:noFill/>
                </a:ln>
                <a:solidFill>
                  <a:srgbClr val="C00000"/>
                </a:solidFill>
                <a:effectLst/>
                <a:uLnTx/>
                <a:uFillTx/>
                <a:latin typeface="Abadi Extra Light" panose="020B0204020104020204" pitchFamily="34" charset="0"/>
                <a:ea typeface="+mn-ea"/>
                <a:cs typeface="+mn-cs"/>
              </a:rPr>
              <a:t>Delaware, New Jersey, and California.</a:t>
            </a:r>
            <a:endParaRPr kumimoji="0" lang="en-US" sz="1799" b="1"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endParaRPr>
          </a:p>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endParaRPr>
          </a:p>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In most cases, credit is also available to </a:t>
            </a:r>
            <a:r>
              <a:rPr kumimoji="0" lang="en-US" sz="1799" b="0" i="0" u="none" strike="noStrike" kern="1200" cap="none" spc="0" normalizeH="0" baseline="0" noProof="0" dirty="0">
                <a:ln>
                  <a:noFill/>
                </a:ln>
                <a:solidFill>
                  <a:srgbClr val="C00000"/>
                </a:solidFill>
                <a:effectLst/>
                <a:uLnTx/>
                <a:uFillTx/>
                <a:latin typeface="Abadi Extra Light" panose="020B0204020104020204" pitchFamily="34" charset="0"/>
                <a:ea typeface="+mn-ea"/>
                <a:cs typeface="+mn-cs"/>
              </a:rPr>
              <a:t>New York </a:t>
            </a:r>
            <a:r>
              <a:rPr kumimoji="0" lang="en-US" sz="1799"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attorneys through New York’s “approved jurisdiction policy.”</a:t>
            </a:r>
          </a:p>
        </p:txBody>
      </p:sp>
    </p:spTree>
    <p:extLst>
      <p:ext uri="{BB962C8B-B14F-4D97-AF65-F5344CB8AC3E}">
        <p14:creationId xmlns:p14="http://schemas.microsoft.com/office/powerpoint/2010/main" val="1195596586"/>
      </p:ext>
    </p:extLst>
  </p:cSld>
  <p:clrMapOvr>
    <a:masterClrMapping/>
  </p:clrMapOvr>
  <p:transition spd="med">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rot="5400000" flipH="1">
            <a:off x="877659" y="3390910"/>
            <a:ext cx="6856214" cy="76180"/>
          </a:xfrm>
          <a:prstGeom prst="rect">
            <a:avLst/>
          </a:prstGeom>
          <a:gradFill>
            <a:gsLst>
              <a:gs pos="0">
                <a:schemeClr val="tx1"/>
              </a:gs>
              <a:gs pos="34000">
                <a:schemeClr val="tx1">
                  <a:lumMod val="75000"/>
                  <a:lumOff val="25000"/>
                </a:schemeClr>
              </a:gs>
              <a:gs pos="71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69636" name="TextBox 3"/>
          <p:cNvSpPr txBox="1">
            <a:spLocks noChangeArrowheads="1"/>
          </p:cNvSpPr>
          <p:nvPr/>
        </p:nvSpPr>
        <p:spPr bwMode="auto">
          <a:xfrm>
            <a:off x="2363172" y="991309"/>
            <a:ext cx="324044" cy="830781"/>
          </a:xfrm>
          <a:prstGeom prst="rect">
            <a:avLst/>
          </a:prstGeom>
          <a:noFill/>
          <a:ln w="9525">
            <a:noFill/>
            <a:miter lim="800000"/>
            <a:headEnd/>
            <a:tailEnd/>
          </a:ln>
        </p:spPr>
        <p:txBody>
          <a:bodyPr wrap="none">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4799" b="0" i="0" u="none" strike="noStrike" kern="1200" cap="none" spc="0" normalizeH="0" baseline="0" noProof="0">
                <a:ln>
                  <a:noFill/>
                </a:ln>
                <a:solidFill>
                  <a:srgbClr val="FF0000"/>
                </a:solidFill>
                <a:effectLst/>
                <a:uLnTx/>
                <a:uFillTx/>
                <a:latin typeface="Calibri"/>
                <a:ea typeface="+mn-ea"/>
                <a:cs typeface="+mn-cs"/>
              </a:rPr>
              <a:t> </a:t>
            </a:r>
          </a:p>
        </p:txBody>
      </p:sp>
      <p:sp>
        <p:nvSpPr>
          <p:cNvPr id="11" name="Rectangle 10"/>
          <p:cNvSpPr/>
          <p:nvPr/>
        </p:nvSpPr>
        <p:spPr>
          <a:xfrm flipH="1">
            <a:off x="4343857" y="1219776"/>
            <a:ext cx="4113728" cy="76180"/>
          </a:xfrm>
          <a:prstGeom prst="rect">
            <a:avLst/>
          </a:prstGeom>
          <a:gradFill>
            <a:gsLst>
              <a:gs pos="0">
                <a:schemeClr val="tx1"/>
              </a:gs>
              <a:gs pos="64999">
                <a:schemeClr val="tx1">
                  <a:lumMod val="75000"/>
                  <a:lumOff val="2500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p:cNvSpPr txBox="1"/>
          <p:nvPr/>
        </p:nvSpPr>
        <p:spPr>
          <a:xfrm>
            <a:off x="4663440" y="1646394"/>
            <a:ext cx="6796682" cy="3539430"/>
          </a:xfrm>
          <a:prstGeom prst="rect">
            <a:avLst/>
          </a:prstGeom>
          <a:noFill/>
        </p:spPr>
        <p:txBody>
          <a:bodyPr wrap="square">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Abadi Extra Light" panose="020B0204020104020204" pitchFamily="34" charset="0"/>
                <a:ea typeface="+mn-ea"/>
                <a:cs typeface="+mn-cs"/>
              </a:rPr>
              <a:t>CPE - Continuing Professional Education for </a:t>
            </a:r>
          </a:p>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Abadi Extra Light" panose="020B0204020104020204" pitchFamily="34" charset="0"/>
                <a:ea typeface="+mn-ea"/>
                <a:cs typeface="+mn-cs"/>
              </a:rPr>
              <a:t>CPAs:</a:t>
            </a:r>
          </a:p>
          <a:p>
            <a:pPr marL="0" marR="0" lvl="0" indent="0" algn="l" defTabSz="914126" rtl="0" eaLnBrk="1" fontAlgn="auto" latinLnBrk="0" hangingPunct="1">
              <a:lnSpc>
                <a:spcPct val="100000"/>
              </a:lnSpc>
              <a:spcBef>
                <a:spcPts val="0"/>
              </a:spcBef>
              <a:spcAft>
                <a:spcPts val="0"/>
              </a:spcAft>
              <a:buClrTx/>
              <a:buSzTx/>
              <a:buFontTx/>
              <a:buNone/>
              <a:tabLst/>
              <a:defRPr/>
            </a:pPr>
            <a:br>
              <a:rPr kumimoji="0" lang="en-US" sz="1600" b="0" i="0" u="none" strike="noStrike" kern="1200" cap="none" spc="0" normalizeH="0" baseline="0" noProof="0" dirty="0">
                <a:ln>
                  <a:noFill/>
                </a:ln>
                <a:solidFill>
                  <a:srgbClr val="C00000"/>
                </a:solidFill>
                <a:effectLst/>
                <a:uLnTx/>
                <a:uFillTx/>
                <a:latin typeface="Abadi Extra Light" panose="020B0204020104020204" pitchFamily="34" charset="0"/>
                <a:ea typeface="+mn-ea"/>
                <a:cs typeface="+mn-cs"/>
              </a:rPr>
            </a:br>
            <a:r>
              <a:rPr kumimoji="0" lang="en-US" sz="1600"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YourOnlineProfessor.net is registered with the Pennsylvania Department of State's Bureau of Professional and Occupational Affairs as a </a:t>
            </a:r>
            <a:r>
              <a:rPr kumimoji="0" lang="en-US" sz="1600" b="0" i="1"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Program Sponsor under the State Board of Accountancy.</a:t>
            </a:r>
            <a:r>
              <a:rPr kumimoji="0" lang="en-US" sz="1600"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  Our license number is </a:t>
            </a:r>
            <a:r>
              <a:rPr kumimoji="0" lang="en-US" sz="1600" b="0" i="0" u="none" strike="noStrike" kern="1200" cap="none" spc="0" normalizeH="0" baseline="0" noProof="0" dirty="0">
                <a:ln>
                  <a:noFill/>
                </a:ln>
                <a:solidFill>
                  <a:srgbClr val="C00000"/>
                </a:solidFill>
                <a:effectLst/>
                <a:uLnTx/>
                <a:uFillTx/>
                <a:latin typeface="Abadi Extra Light" panose="020B0204020104020204" pitchFamily="34" charset="0"/>
                <a:ea typeface="+mn-ea"/>
                <a:cs typeface="+mn-cs"/>
              </a:rPr>
              <a:t>PX177605</a:t>
            </a:r>
            <a:r>
              <a:rPr kumimoji="0" lang="en-US" sz="1600"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a:t>
            </a:r>
          </a:p>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endParaRPr>
          </a:p>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This Course will count as 1.0 Hours of Group Internet Based or </a:t>
            </a:r>
            <a:br>
              <a:rPr kumimoji="0" lang="en-US" sz="16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br>
            <a:r>
              <a:rPr kumimoji="0" lang="en-US" sz="16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Interactive Self Study Credit depending on how you access the Course.</a:t>
            </a:r>
          </a:p>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endParaRPr>
          </a:p>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For CPAs taking an archived version of the Course for Interactive Self Study Credit successful completion of a Final Examination is required.  The Final Slide will direct you as to how to access and complete the Final Examination.</a:t>
            </a:r>
            <a:br>
              <a:rPr kumimoji="0" lang="en-US" sz="16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br>
            <a:endParaRPr kumimoji="0" lang="en-US" sz="16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2404332952"/>
      </p:ext>
    </p:extLst>
  </p:cSld>
  <p:clrMapOvr>
    <a:masterClrMapping/>
  </p:clrMapOvr>
  <p:transition spd="med">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rot="5400000" flipH="1">
            <a:off x="1325218" y="3400434"/>
            <a:ext cx="6856214" cy="57135"/>
          </a:xfrm>
          <a:prstGeom prst="rect">
            <a:avLst/>
          </a:prstGeom>
          <a:gradFill>
            <a:gsLst>
              <a:gs pos="0">
                <a:schemeClr val="tx1"/>
              </a:gs>
              <a:gs pos="34000">
                <a:schemeClr val="tx1">
                  <a:lumMod val="75000"/>
                  <a:lumOff val="25000"/>
                </a:schemeClr>
              </a:gs>
              <a:gs pos="71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8659" name="TextBox 3"/>
          <p:cNvSpPr txBox="1">
            <a:spLocks noChangeArrowheads="1"/>
          </p:cNvSpPr>
          <p:nvPr/>
        </p:nvSpPr>
        <p:spPr bwMode="auto">
          <a:xfrm>
            <a:off x="3296379" y="991411"/>
            <a:ext cx="324044" cy="830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126"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4799"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 </a:t>
            </a:r>
          </a:p>
        </p:txBody>
      </p:sp>
      <p:sp>
        <p:nvSpPr>
          <p:cNvPr id="11" name="Rectangle 10"/>
          <p:cNvSpPr/>
          <p:nvPr/>
        </p:nvSpPr>
        <p:spPr>
          <a:xfrm flipH="1">
            <a:off x="4781892" y="1219776"/>
            <a:ext cx="3085296" cy="76180"/>
          </a:xfrm>
          <a:prstGeom prst="rect">
            <a:avLst/>
          </a:prstGeom>
          <a:gradFill>
            <a:gsLst>
              <a:gs pos="0">
                <a:schemeClr val="tx1"/>
              </a:gs>
              <a:gs pos="64999">
                <a:schemeClr val="tx1">
                  <a:lumMod val="75000"/>
                  <a:lumOff val="2500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p:cNvSpPr txBox="1">
            <a:spLocks noChangeArrowheads="1"/>
          </p:cNvSpPr>
          <p:nvPr/>
        </p:nvSpPr>
        <p:spPr bwMode="auto">
          <a:xfrm>
            <a:off x="5128224" y="1664390"/>
            <a:ext cx="4273963"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126"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600"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YourOnlineProfessor.net is registered with the National Association of State Boards of Accountancy (NASBA) as a sponsor of continuing professional education on the National Registry of CPE Sponsors. State boards of accountancy have final authority on the acceptance of individual courses for CPE credit. Complaints regarding registered sponsors may be submitted to the National Registry of CPE Sponsors through its website: </a:t>
            </a:r>
            <a:r>
              <a:rPr kumimoji="0" lang="en-US" altLang="en-US" sz="1600"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hlinkClick r:id="rId3"/>
              </a:rPr>
              <a:t>www.learningmarket.org</a:t>
            </a:r>
            <a:r>
              <a:rPr kumimoji="0" lang="en-US" altLang="en-US" sz="1600"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 </a:t>
            </a:r>
          </a:p>
          <a:p>
            <a:pPr marL="0" marR="0" lvl="0" indent="0" algn="l" defTabSz="914126"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altLang="en-US" sz="1600"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endParaRPr>
          </a:p>
          <a:p>
            <a:pPr marL="0" marR="0" lvl="0" indent="0" algn="l" defTabSz="914126"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6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Our Sponsor No. Identification Number 137573</a:t>
            </a:r>
          </a:p>
        </p:txBody>
      </p:sp>
      <p:cxnSp>
        <p:nvCxnSpPr>
          <p:cNvPr id="5" name="Straight Connector 4"/>
          <p:cNvCxnSpPr/>
          <p:nvPr/>
        </p:nvCxnSpPr>
        <p:spPr>
          <a:xfrm>
            <a:off x="2667893" y="6019125"/>
            <a:ext cx="6856214" cy="0"/>
          </a:xfrm>
          <a:prstGeom prst="line">
            <a:avLst/>
          </a:prstGeom>
          <a:ln w="66675">
            <a:solidFill>
              <a:schemeClr val="tx1">
                <a:alpha val="98000"/>
              </a:schemeClr>
            </a:solidFill>
          </a:ln>
        </p:spPr>
        <p:style>
          <a:lnRef idx="1">
            <a:schemeClr val="accent1"/>
          </a:lnRef>
          <a:fillRef idx="0">
            <a:schemeClr val="accent1"/>
          </a:fillRef>
          <a:effectRef idx="0">
            <a:schemeClr val="accent1"/>
          </a:effectRef>
          <a:fontRef idx="minor">
            <a:schemeClr val="tx1"/>
          </a:fontRef>
        </p:style>
      </p:cxnSp>
      <p:pic>
        <p:nvPicPr>
          <p:cNvPr id="198665"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314704" y="1677459"/>
            <a:ext cx="1127228" cy="1495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034918" y="425716"/>
            <a:ext cx="5044106" cy="523084"/>
          </a:xfrm>
          <a:prstGeom prst="rect">
            <a:avLst/>
          </a:prstGeom>
          <a:noFill/>
        </p:spPr>
        <p:txBody>
          <a:bodyPr wrap="non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2799" b="1" i="0" u="none" strike="noStrike" kern="1200" cap="none" spc="0" normalizeH="0" baseline="0" noProof="0" dirty="0">
                <a:ln>
                  <a:noFill/>
                </a:ln>
                <a:solidFill>
                  <a:srgbClr val="5B9BD5">
                    <a:lumMod val="50000"/>
                  </a:srgbClr>
                </a:solidFill>
                <a:effectLst>
                  <a:outerShdw blurRad="38100" dist="38100" dir="2700000" algn="tl">
                    <a:srgbClr val="000000">
                      <a:alpha val="43137"/>
                    </a:srgbClr>
                  </a:outerShdw>
                </a:effectLst>
                <a:uLnTx/>
                <a:uFillTx/>
                <a:latin typeface="Calibri" panose="020F0502020204030204"/>
                <a:ea typeface="+mn-ea"/>
                <a:cs typeface="+mn-cs"/>
              </a:rPr>
              <a:t>NASBA Registry of CPE Sponsors </a:t>
            </a:r>
          </a:p>
        </p:txBody>
      </p:sp>
    </p:spTree>
    <p:extLst>
      <p:ext uri="{BB962C8B-B14F-4D97-AF65-F5344CB8AC3E}">
        <p14:creationId xmlns:p14="http://schemas.microsoft.com/office/powerpoint/2010/main" val="3214407745"/>
      </p:ext>
    </p:extLst>
  </p:cSld>
  <p:clrMapOvr>
    <a:masterClrMapping/>
  </p:clrMapOvr>
  <p:transition spd="med">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8" name="TextBox 3"/>
          <p:cNvSpPr txBox="1">
            <a:spLocks noChangeArrowheads="1"/>
          </p:cNvSpPr>
          <p:nvPr/>
        </p:nvSpPr>
        <p:spPr bwMode="auto">
          <a:xfrm>
            <a:off x="3296379" y="991411"/>
            <a:ext cx="324044" cy="830781"/>
          </a:xfrm>
          <a:prstGeom prst="rect">
            <a:avLst/>
          </a:prstGeom>
          <a:noFill/>
          <a:ln w="9525">
            <a:noFill/>
            <a:miter lim="800000"/>
            <a:headEnd/>
            <a:tailEnd/>
          </a:ln>
        </p:spPr>
        <p:txBody>
          <a:bodyPr wrap="none">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4799" b="0" i="0" u="none" strike="noStrike" kern="1200" cap="none" spc="0" normalizeH="0" baseline="0" noProof="0" dirty="0">
                <a:ln>
                  <a:noFill/>
                </a:ln>
                <a:solidFill>
                  <a:srgbClr val="FF0000"/>
                </a:solidFill>
                <a:effectLst/>
                <a:uLnTx/>
                <a:uFillTx/>
                <a:latin typeface="Calibri" panose="020F0502020204030204"/>
                <a:ea typeface="+mn-ea"/>
                <a:cs typeface="+mn-cs"/>
              </a:rPr>
              <a:t> </a:t>
            </a:r>
          </a:p>
        </p:txBody>
      </p:sp>
      <p:sp>
        <p:nvSpPr>
          <p:cNvPr id="9" name="TextBox 8"/>
          <p:cNvSpPr txBox="1"/>
          <p:nvPr/>
        </p:nvSpPr>
        <p:spPr>
          <a:xfrm>
            <a:off x="2768478" y="504234"/>
            <a:ext cx="6655044" cy="6183488"/>
          </a:xfrm>
          <a:prstGeom prst="rect">
            <a:avLst/>
          </a:prstGeom>
          <a:solidFill>
            <a:schemeClr val="bg1"/>
          </a:solidFill>
        </p:spPr>
        <p:txBody>
          <a:bodyPr wrap="square">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endParaRPr>
          </a:p>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endParaRP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Where Applicable, this program is</a:t>
            </a:r>
            <a:br>
              <a:rPr kumimoji="0" lang="en-US" sz="1799"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br>
            <a:r>
              <a:rPr kumimoji="0" lang="en-US" sz="1799"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 YourOnlineProfessor.net - All Rights Reserved.</a:t>
            </a:r>
          </a:p>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endParaRP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This material is designed for informational purposes. In providing this material, neither the author nor YourOnlineProfessor.net are engaged in rendering legal, accounting or professional service. If legal, accounting, or professional service is required, the service of a competent professional </a:t>
            </a:r>
            <a:br>
              <a:rPr kumimoji="0" lang="en-US" sz="1799"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br>
            <a:r>
              <a:rPr kumimoji="0" lang="en-US" sz="1799"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should be sought.</a:t>
            </a:r>
          </a:p>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endParaRP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Inquiries regarding the use of the material contained I in this Course should be addressed to:</a:t>
            </a:r>
          </a:p>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endParaRP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dirty="0">
                <a:ln>
                  <a:noFill/>
                </a:ln>
                <a:solidFill>
                  <a:srgbClr val="C00000"/>
                </a:solidFill>
                <a:effectLst/>
                <a:uLnTx/>
                <a:uFillTx/>
                <a:latin typeface="Abadi Extra Light" panose="020B0204020104020204" pitchFamily="34" charset="0"/>
                <a:ea typeface="+mn-ea"/>
                <a:cs typeface="+mn-cs"/>
              </a:rPr>
              <a:t>Ted Perkins</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dirty="0">
                <a:ln>
                  <a:noFill/>
                </a:ln>
                <a:solidFill>
                  <a:srgbClr val="C00000"/>
                </a:solidFill>
                <a:effectLst/>
                <a:uLnTx/>
                <a:uFillTx/>
                <a:latin typeface="Abadi Extra Light" panose="020B0204020104020204" pitchFamily="34" charset="0"/>
                <a:ea typeface="+mn-ea"/>
                <a:cs typeface="+mn-cs"/>
              </a:rPr>
              <a:t>c/o YourOnlineProfessor.net</a:t>
            </a:r>
            <a:br>
              <a:rPr kumimoji="0" lang="en-US" sz="1799" b="0" i="0" u="none" strike="noStrike" kern="1200" cap="none" spc="0" normalizeH="0" baseline="0" noProof="0" dirty="0">
                <a:ln>
                  <a:noFill/>
                </a:ln>
                <a:solidFill>
                  <a:srgbClr val="C00000"/>
                </a:solidFill>
                <a:effectLst/>
                <a:uLnTx/>
                <a:uFillTx/>
                <a:latin typeface="Abadi Extra Light" panose="020B0204020104020204" pitchFamily="34" charset="0"/>
                <a:ea typeface="+mn-ea"/>
                <a:cs typeface="+mn-cs"/>
              </a:rPr>
            </a:br>
            <a:r>
              <a:rPr kumimoji="0" lang="en-US" sz="1799" b="0" i="0" u="none" strike="noStrike" kern="1200" cap="none" spc="0" normalizeH="0" baseline="0" noProof="0" dirty="0">
                <a:ln>
                  <a:noFill/>
                </a:ln>
                <a:solidFill>
                  <a:srgbClr val="C00000"/>
                </a:solidFill>
                <a:effectLst/>
                <a:uLnTx/>
                <a:uFillTx/>
                <a:latin typeface="Abadi Extra Light" panose="020B0204020104020204" pitchFamily="34" charset="0"/>
                <a:ea typeface="+mn-ea"/>
                <a:cs typeface="+mn-cs"/>
              </a:rPr>
              <a:t>Suite 204</a:t>
            </a:r>
            <a:br>
              <a:rPr kumimoji="0" lang="en-US" sz="1799" b="0" i="0" u="none" strike="noStrike" kern="1200" cap="none" spc="0" normalizeH="0" baseline="0" noProof="0" dirty="0">
                <a:ln>
                  <a:noFill/>
                </a:ln>
                <a:solidFill>
                  <a:srgbClr val="C00000"/>
                </a:solidFill>
                <a:effectLst/>
                <a:uLnTx/>
                <a:uFillTx/>
                <a:latin typeface="Abadi Extra Light" panose="020B0204020104020204" pitchFamily="34" charset="0"/>
                <a:ea typeface="+mn-ea"/>
                <a:cs typeface="+mn-cs"/>
              </a:rPr>
            </a:br>
            <a:r>
              <a:rPr kumimoji="0" lang="en-US" sz="1799" b="0" i="0" u="none" strike="noStrike" kern="1200" cap="none" spc="0" normalizeH="0" baseline="0" noProof="0" dirty="0">
                <a:ln>
                  <a:noFill/>
                </a:ln>
                <a:solidFill>
                  <a:srgbClr val="C00000"/>
                </a:solidFill>
                <a:effectLst/>
                <a:uLnTx/>
                <a:uFillTx/>
                <a:latin typeface="Abadi Extra Light" panose="020B0204020104020204" pitchFamily="34" charset="0"/>
                <a:ea typeface="+mn-ea"/>
                <a:cs typeface="+mn-cs"/>
              </a:rPr>
              <a:t>100 W. Sixth Street</a:t>
            </a:r>
            <a:br>
              <a:rPr kumimoji="0" lang="en-US" sz="1799" b="0" i="0" u="none" strike="noStrike" kern="1200" cap="none" spc="0" normalizeH="0" baseline="0" noProof="0" dirty="0">
                <a:ln>
                  <a:noFill/>
                </a:ln>
                <a:solidFill>
                  <a:srgbClr val="C00000"/>
                </a:solidFill>
                <a:effectLst/>
                <a:uLnTx/>
                <a:uFillTx/>
                <a:latin typeface="Abadi Extra Light" panose="020B0204020104020204" pitchFamily="34" charset="0"/>
                <a:ea typeface="+mn-ea"/>
                <a:cs typeface="+mn-cs"/>
              </a:rPr>
            </a:br>
            <a:r>
              <a:rPr kumimoji="0" lang="en-US" sz="1799" b="0" i="0" u="none" strike="noStrike" kern="1200" cap="none" spc="0" normalizeH="0" baseline="0" noProof="0" dirty="0">
                <a:ln>
                  <a:noFill/>
                </a:ln>
                <a:solidFill>
                  <a:srgbClr val="C00000"/>
                </a:solidFill>
                <a:effectLst/>
                <a:uLnTx/>
                <a:uFillTx/>
                <a:latin typeface="Abadi Extra Light" panose="020B0204020104020204" pitchFamily="34" charset="0"/>
                <a:ea typeface="+mn-ea"/>
                <a:cs typeface="+mn-cs"/>
              </a:rPr>
              <a:t>Media, PA 19063</a:t>
            </a:r>
          </a:p>
          <a:p>
            <a:pPr marL="0" marR="0" lvl="0" indent="0" algn="ctr" defTabSz="914126" rtl="0" eaLnBrk="1" fontAlgn="auto" latinLnBrk="0" hangingPunct="1">
              <a:lnSpc>
                <a:spcPct val="100000"/>
              </a:lnSpc>
              <a:spcBef>
                <a:spcPts val="0"/>
              </a:spcBef>
              <a:spcAft>
                <a:spcPts val="0"/>
              </a:spcAft>
              <a:buClrTx/>
              <a:buSzTx/>
              <a:buFontTx/>
              <a:buNone/>
              <a:tabLst/>
              <a:defRPr/>
            </a:pPr>
            <a:br>
              <a:rPr kumimoji="0" lang="en-US" sz="1799"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br>
            <a:endParaRPr kumimoji="0" lang="en-US" sz="1799"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endParaRPr>
          </a:p>
        </p:txBody>
      </p:sp>
    </p:spTree>
    <p:extLst>
      <p:ext uri="{BB962C8B-B14F-4D97-AF65-F5344CB8AC3E}">
        <p14:creationId xmlns:p14="http://schemas.microsoft.com/office/powerpoint/2010/main" val="454330678"/>
      </p:ext>
    </p:extLst>
  </p:cSld>
  <p:clrMapOvr>
    <a:masterClrMapping/>
  </p:clrMapOvr>
  <p:transition spd="med">
    <p:pull/>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resent_yourself">
  <a:themeElements>
    <a:clrScheme name="present_yourself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sent_yourself">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esent_yourself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_yourself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_yourself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_yourself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_yourself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_yourself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_yourself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_yourself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_yourself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_yourself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_yourself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_yourself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389</TotalTime>
  <Words>4532</Words>
  <Application>Microsoft Office PowerPoint</Application>
  <PresentationFormat>Widescreen</PresentationFormat>
  <Paragraphs>263</Paragraphs>
  <Slides>47</Slides>
  <Notes>18</Notes>
  <HiddenSlides>0</HiddenSlides>
  <MMClips>2</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47</vt:i4>
      </vt:variant>
    </vt:vector>
  </HeadingPairs>
  <TitlesOfParts>
    <vt:vector size="65" baseType="lpstr">
      <vt:lpstr>Abadi Extra Light</vt:lpstr>
      <vt:lpstr>Aharoni</vt:lpstr>
      <vt:lpstr>Arial</vt:lpstr>
      <vt:lpstr>Arial Narrow</vt:lpstr>
      <vt:lpstr>Arial Nova Light</vt:lpstr>
      <vt:lpstr>Bell MT</vt:lpstr>
      <vt:lpstr>Bernard MT Condensed</vt:lpstr>
      <vt:lpstr>Calibri</vt:lpstr>
      <vt:lpstr>Calibri Light</vt:lpstr>
      <vt:lpstr>Franklin Gothic Book</vt:lpstr>
      <vt:lpstr>Gill Sans MT</vt:lpstr>
      <vt:lpstr>High Tower Text</vt:lpstr>
      <vt:lpstr>Tahoma</vt:lpstr>
      <vt:lpstr>Times New Roman</vt:lpstr>
      <vt:lpstr>Office Theme</vt:lpstr>
      <vt:lpstr>present_yourself</vt:lpstr>
      <vt:lpstr>1_Office Theme</vt:lpstr>
      <vt:lpstr>2_Office Theme</vt:lpstr>
      <vt:lpstr>   Ethics Quizzo   Presenters MARTIN PEZZNER, JD, CPA EDWARD L. PERKINS, JD, LLM (Tax) CPA PAUL FELLMAN, JD   Two-Hour Live CLE/CPE Webinar </vt:lpstr>
      <vt:lpstr>PowerPoint Presentation</vt:lpstr>
      <vt:lpstr>PowerPoint Presentation</vt:lpstr>
      <vt:lpstr>Edward L. Perkins, BA, JD, LLM(Tax), CPA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POST-MORTEM ESTATE PLANNING – Part One  Presenters MARTIN PEZZNER, JD, CPA EDWARD L. PERKINS, JD, LLM (Tax) CPA PAUL FELLMAN, JD   Two-Hour Live CLE/CPE Webinar </vt:lpstr>
      <vt:lpstr>Can a lawyer whose fee agreement describes a flat fee as “nonrefundable” and “earned upon receipt” deposit the fee into an operating or business account?</vt:lpstr>
      <vt:lpstr>Opinion 2022-300 (undated) (JOINT OPINION WITH PHILADELPHIA BAR ASSOCIATION) Fees; Fee agreements; Retainer agreements; Trust accounts; IOLTA programs; Disclosure. </vt:lpstr>
      <vt:lpstr>Can a lawyer provide legal advice by email?</vt:lpstr>
      <vt:lpstr>Opinion 2022-400 (undated) Email; Confidentiality; Internet; Advice to clients; Competence; Supervisory lawyers; Data security; Disclosure. </vt:lpstr>
      <vt:lpstr>Can a lawyer retain an original copy of a client’s last will and testament?</vt:lpstr>
      <vt:lpstr>Opinion 2021-300 (3/25/21) Client funds and property; Wills; Executors; Estates; Law firms; Advice to clients; Communication with clients; Former clients; Inactive lawyers; Retired lawyers; Succession planning; Missing clients; Probate practice.</vt:lpstr>
      <vt:lpstr>TedPerkinsTax News</vt:lpstr>
      <vt:lpstr>May a lawyer obtain a patient ID card and use medical marijuana?</vt:lpstr>
      <vt:lpstr>Opinion 2021-200 (3/17/21) Marijuana; Competence; Diligence; Impaired lawyers; Misconduct; Withdrawal from representation.</vt:lpstr>
      <vt:lpstr>Can a Pennsylvania lawyer who lives in a state in which the lawyer is not licensed practice law remotely, outside of Pennsylvania, with respect to clients with Pennsylvania matters?</vt:lpstr>
      <vt:lpstr>Opinion 2021-100 (3/2/21) Remote work; Virtual law office; Confidentiality; Unauthorized practice of law; Advertising and solicitation.</vt:lpstr>
      <vt:lpstr>If a partner or managing lawyer determines that a firm lawyer is impaired and must withdraw from a representation or that his participation must be curtailed: </vt:lpstr>
      <vt:lpstr>Opinion 2020-400 (4/13/20) Impaired lawyers; Competence; Reporting misconduct; Supervisory lawyers; Law firms; Partnerships; Withdrawal from representation; Communication with clients; Disclosure; Lawyer-client relationship. </vt:lpstr>
      <vt:lpstr>What are your ethical responsibilities if your firm has lawyers who are working remotely?</vt:lpstr>
      <vt:lpstr>PowerPoint Presentation</vt:lpstr>
      <vt:lpstr>The duty of technological competence requires attorneys to not only understand the risks and benefits of technology as it relates to the specifics of their practices, such as electronic discovery This also requires attorneys to understand the general risks and benefits of technology, including the electronic transmission of confidential and sensitive data, and cybersecurity, and to take reasonable precautions to comply with this duty.  </vt:lpstr>
      <vt:lpstr>PowerPoint Presentation</vt:lpstr>
      <vt:lpstr>TedPerkinsTax News</vt:lpstr>
      <vt:lpstr>PowerPoint Presentation</vt:lpstr>
      <vt:lpstr>PowerPoint Presentation</vt:lpstr>
      <vt:lpstr>PowerPoint Presentation</vt:lpstr>
      <vt:lpstr>What are your responsibilities to the client if you take over a contingency matter as successor counsel?</vt:lpstr>
      <vt:lpstr>Opinion 2020-200 (3/26/20) Fees; Contingent fees; Fee agreements; Retainer agreements; Successor counsel; Liens; Quantum meruit; Lawyer-client relationship; Division of fees with lawyers; Limiting liability to client; Disclosure. </vt:lpstr>
      <vt:lpstr>You wish to send your client a copy of an email to opposing counsel. What is the correct way to proceed?</vt:lpstr>
      <vt:lpstr>Opinion 2020-100 (1/22/20) E-mail; Computers; Communication with clients; Advice to clients; Attorney-client privilege; Identity of client; Communication with adverse persons; Communication with represented persons; Confidentiality; Disclosure; Lawyer-client relationship; Opposing counsel; Waivers. </vt:lpstr>
      <vt:lpstr>A lawyer is considering buying a practice from “John Doe,” a lawyer who has been elected district attorney. The firm, “Doe &amp; Doe, LLC,” is named after John Doe's now-deceased father, also named John Doe, and sister, who no longer practices law.  Can the lawyer continue to use “Doe &amp; Doe” in the firm name?</vt:lpstr>
      <vt:lpstr>Opinion 2019-034 (6/19/19) Law firms; Sale of law practice; Name of firm; Relatives; Letterhead; Public Officials; Government lawyers; Prosecutors. </vt:lpstr>
      <vt:lpstr>Under what circumstances may deposit funds received in connection with a real estate closing settlement into a designated IOLTA account?</vt:lpstr>
      <vt:lpstr>Opinion 2022-200 (6/22/22) Real estate transactions; Escrow accounts; Trust accounts; IOLTA programs; Client funds and property; Lawyer-client relationship; Business activities. </vt:lpstr>
      <vt:lpstr>A lawyer whose smartphone contains confidential client information. Under what circumstances may the lawyer not agree to share it with an app?</vt:lpstr>
      <vt:lpstr>Opinion 2022-500 (undated) Computers; Confidentiality; Internet; Client funds and property; Client files; Data security; Disclosure. </vt:lpstr>
      <vt:lpstr>TedPerkinsTax News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Can a lawyer whose fee agreement describes a flat fee as “nonrefundable” and “earned upon receipt” deposit the fee into an operating or business account?</dc:title>
  <dc:creator>Sean Tait</dc:creator>
  <cp:lastModifiedBy>Sean Tait</cp:lastModifiedBy>
  <cp:revision>5</cp:revision>
  <dcterms:created xsi:type="dcterms:W3CDTF">2023-08-18T13:51:01Z</dcterms:created>
  <dcterms:modified xsi:type="dcterms:W3CDTF">2023-08-21T17:08:01Z</dcterms:modified>
</cp:coreProperties>
</file>